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8"/>
  </p:notesMasterIdLst>
  <p:sldIdLst>
    <p:sldId id="256" r:id="rId2"/>
    <p:sldId id="257" r:id="rId3"/>
    <p:sldId id="258" r:id="rId4"/>
    <p:sldId id="262" r:id="rId5"/>
    <p:sldId id="259" r:id="rId6"/>
    <p:sldId id="287" r:id="rId7"/>
    <p:sldId id="288" r:id="rId8"/>
    <p:sldId id="289" r:id="rId9"/>
    <p:sldId id="263" r:id="rId10"/>
    <p:sldId id="260" r:id="rId11"/>
    <p:sldId id="290" r:id="rId12"/>
    <p:sldId id="261" r:id="rId13"/>
    <p:sldId id="264" r:id="rId14"/>
    <p:sldId id="291" r:id="rId15"/>
    <p:sldId id="292"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679F32-6547-41F0-8392-2A5AFF1993DD}" type="datetimeFigureOut">
              <a:rPr lang="sr-Latn-CS" smtClean="0"/>
              <a:pPr/>
              <a:t>1.12.2015</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4A2805-A91D-43ED-B465-4EAB2D27D6B5}"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r>
              <a:rPr lang="sr-Latn-CS" smtClean="0"/>
              <a:t>6.12.2012</a:t>
            </a:r>
            <a:endParaRPr lang="hr-H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r>
              <a:rPr lang="hr-HR" smtClean="0"/>
              <a:t>OŠ Podturen</a:t>
            </a:r>
            <a:endParaRPr lang="hr-H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3892EA0-7253-4B86-B8E4-23FB3C899F8F}"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sr-Latn-CS" smtClean="0"/>
              <a:t>6.12.2012</a:t>
            </a:r>
            <a:endParaRPr lang="hr-HR"/>
          </a:p>
        </p:txBody>
      </p:sp>
      <p:sp>
        <p:nvSpPr>
          <p:cNvPr id="5" name="Footer Placeholder 4"/>
          <p:cNvSpPr>
            <a:spLocks noGrp="1"/>
          </p:cNvSpPr>
          <p:nvPr>
            <p:ph type="ftr" sz="quarter" idx="11"/>
          </p:nvPr>
        </p:nvSpPr>
        <p:spPr/>
        <p:txBody>
          <a:bodyPr/>
          <a:lstStyle/>
          <a:p>
            <a:r>
              <a:rPr lang="hr-HR" smtClean="0"/>
              <a:t>OŠ Podturen</a:t>
            </a:r>
            <a:endParaRPr lang="hr-HR"/>
          </a:p>
        </p:txBody>
      </p:sp>
      <p:sp>
        <p:nvSpPr>
          <p:cNvPr id="6" name="Slide Number Placeholder 5"/>
          <p:cNvSpPr>
            <a:spLocks noGrp="1"/>
          </p:cNvSpPr>
          <p:nvPr>
            <p:ph type="sldNum" sz="quarter" idx="12"/>
          </p:nvPr>
        </p:nvSpPr>
        <p:spPr/>
        <p:txBody>
          <a:bodyPr/>
          <a:lstStyle/>
          <a:p>
            <a:fld id="{C3892EA0-7253-4B86-B8E4-23FB3C899F8F}"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sr-Latn-CS" smtClean="0"/>
              <a:t>6.12.2012</a:t>
            </a:r>
            <a:endParaRPr lang="hr-HR"/>
          </a:p>
        </p:txBody>
      </p:sp>
      <p:sp>
        <p:nvSpPr>
          <p:cNvPr id="5" name="Footer Placeholder 4"/>
          <p:cNvSpPr>
            <a:spLocks noGrp="1"/>
          </p:cNvSpPr>
          <p:nvPr>
            <p:ph type="ftr" sz="quarter" idx="11"/>
          </p:nvPr>
        </p:nvSpPr>
        <p:spPr/>
        <p:txBody>
          <a:bodyPr/>
          <a:lstStyle/>
          <a:p>
            <a:r>
              <a:rPr lang="hr-HR" smtClean="0"/>
              <a:t>OŠ Podturen</a:t>
            </a:r>
            <a:endParaRPr lang="hr-HR"/>
          </a:p>
        </p:txBody>
      </p:sp>
      <p:sp>
        <p:nvSpPr>
          <p:cNvPr id="6" name="Slide Number Placeholder 5"/>
          <p:cNvSpPr>
            <a:spLocks noGrp="1"/>
          </p:cNvSpPr>
          <p:nvPr>
            <p:ph type="sldNum" sz="quarter" idx="12"/>
          </p:nvPr>
        </p:nvSpPr>
        <p:spPr/>
        <p:txBody>
          <a:bodyPr/>
          <a:lstStyle/>
          <a:p>
            <a:fld id="{C3892EA0-7253-4B86-B8E4-23FB3C899F8F}"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r>
              <a:rPr lang="sr-Latn-CS" smtClean="0"/>
              <a:t>6.12.2012</a:t>
            </a:r>
            <a:endParaRPr lang="hr-HR"/>
          </a:p>
        </p:txBody>
      </p:sp>
      <p:sp>
        <p:nvSpPr>
          <p:cNvPr id="5" name="Footer Placeholder 4"/>
          <p:cNvSpPr>
            <a:spLocks noGrp="1"/>
          </p:cNvSpPr>
          <p:nvPr>
            <p:ph type="ftr" sz="quarter" idx="11"/>
          </p:nvPr>
        </p:nvSpPr>
        <p:spPr>
          <a:xfrm>
            <a:off x="457200" y="6480969"/>
            <a:ext cx="4260056" cy="300831"/>
          </a:xfrm>
        </p:spPr>
        <p:txBody>
          <a:bodyPr/>
          <a:lstStyle/>
          <a:p>
            <a:r>
              <a:rPr lang="hr-HR" smtClean="0"/>
              <a:t>OŠ Podturen</a:t>
            </a:r>
            <a:endParaRPr lang="hr-HR"/>
          </a:p>
        </p:txBody>
      </p:sp>
      <p:sp>
        <p:nvSpPr>
          <p:cNvPr id="6" name="Slide Number Placeholder 5"/>
          <p:cNvSpPr>
            <a:spLocks noGrp="1"/>
          </p:cNvSpPr>
          <p:nvPr>
            <p:ph type="sldNum" sz="quarter" idx="12"/>
          </p:nvPr>
        </p:nvSpPr>
        <p:spPr/>
        <p:txBody>
          <a:bodyPr/>
          <a:lstStyle/>
          <a:p>
            <a:fld id="{C3892EA0-7253-4B86-B8E4-23FB3C899F8F}"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r>
              <a:rPr lang="sr-Latn-CS" smtClean="0"/>
              <a:t>6.12.2012</a:t>
            </a:r>
            <a:endParaRPr lang="hr-HR"/>
          </a:p>
        </p:txBody>
      </p:sp>
      <p:sp>
        <p:nvSpPr>
          <p:cNvPr id="5" name="Footer Placeholder 4"/>
          <p:cNvSpPr>
            <a:spLocks noGrp="1"/>
          </p:cNvSpPr>
          <p:nvPr>
            <p:ph type="ftr" sz="quarter" idx="11"/>
          </p:nvPr>
        </p:nvSpPr>
        <p:spPr>
          <a:xfrm>
            <a:off x="2619376" y="6480969"/>
            <a:ext cx="4260056" cy="300831"/>
          </a:xfrm>
        </p:spPr>
        <p:txBody>
          <a:bodyPr/>
          <a:lstStyle/>
          <a:p>
            <a:r>
              <a:rPr lang="hr-HR" smtClean="0"/>
              <a:t>OŠ Podturen</a:t>
            </a:r>
            <a:endParaRPr lang="hr-HR"/>
          </a:p>
        </p:txBody>
      </p:sp>
      <p:sp>
        <p:nvSpPr>
          <p:cNvPr id="6" name="Slide Number Placeholder 5"/>
          <p:cNvSpPr>
            <a:spLocks noGrp="1"/>
          </p:cNvSpPr>
          <p:nvPr>
            <p:ph type="sldNum" sz="quarter" idx="12"/>
          </p:nvPr>
        </p:nvSpPr>
        <p:spPr>
          <a:xfrm>
            <a:off x="8451056" y="809624"/>
            <a:ext cx="502920" cy="300831"/>
          </a:xfrm>
        </p:spPr>
        <p:txBody>
          <a:bodyPr/>
          <a:lstStyle/>
          <a:p>
            <a:fld id="{C3892EA0-7253-4B86-B8E4-23FB3C899F8F}" type="slidenum">
              <a:rPr lang="hr-HR" smtClean="0"/>
              <a:pPr/>
              <a:t>‹#›</a:t>
            </a:fld>
            <a:endParaRPr lang="hr-H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r>
              <a:rPr lang="sr-Latn-CS" smtClean="0"/>
              <a:t>6.12.2012</a:t>
            </a:r>
            <a:endParaRPr lang="hr-HR"/>
          </a:p>
        </p:txBody>
      </p:sp>
      <p:sp>
        <p:nvSpPr>
          <p:cNvPr id="6" name="Footer Placeholder 5"/>
          <p:cNvSpPr>
            <a:spLocks noGrp="1"/>
          </p:cNvSpPr>
          <p:nvPr>
            <p:ph type="ftr" sz="quarter" idx="11"/>
          </p:nvPr>
        </p:nvSpPr>
        <p:spPr>
          <a:xfrm>
            <a:off x="457200" y="6480969"/>
            <a:ext cx="4260056" cy="301752"/>
          </a:xfrm>
        </p:spPr>
        <p:txBody>
          <a:bodyPr/>
          <a:lstStyle/>
          <a:p>
            <a:r>
              <a:rPr lang="hr-HR" smtClean="0"/>
              <a:t>OŠ Podturen</a:t>
            </a:r>
            <a:endParaRPr lang="hr-HR"/>
          </a:p>
        </p:txBody>
      </p:sp>
      <p:sp>
        <p:nvSpPr>
          <p:cNvPr id="7" name="Slide Number Placeholder 6"/>
          <p:cNvSpPr>
            <a:spLocks noGrp="1"/>
          </p:cNvSpPr>
          <p:nvPr>
            <p:ph type="sldNum" sz="quarter" idx="12"/>
          </p:nvPr>
        </p:nvSpPr>
        <p:spPr>
          <a:xfrm>
            <a:off x="7589520" y="6480969"/>
            <a:ext cx="502920" cy="301752"/>
          </a:xfrm>
        </p:spPr>
        <p:txBody>
          <a:bodyPr/>
          <a:lstStyle/>
          <a:p>
            <a:fld id="{C3892EA0-7253-4B86-B8E4-23FB3C899F8F}"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r>
              <a:rPr lang="sr-Latn-CS" smtClean="0"/>
              <a:t>6.12.2012</a:t>
            </a:r>
            <a:endParaRPr lang="hr-HR"/>
          </a:p>
        </p:txBody>
      </p:sp>
      <p:sp>
        <p:nvSpPr>
          <p:cNvPr id="8" name="Footer Placeholder 7"/>
          <p:cNvSpPr>
            <a:spLocks noGrp="1"/>
          </p:cNvSpPr>
          <p:nvPr>
            <p:ph type="ftr" sz="quarter" idx="11"/>
          </p:nvPr>
        </p:nvSpPr>
        <p:spPr>
          <a:xfrm>
            <a:off x="457200" y="6480969"/>
            <a:ext cx="4261104" cy="301752"/>
          </a:xfrm>
        </p:spPr>
        <p:txBody>
          <a:bodyPr/>
          <a:lstStyle/>
          <a:p>
            <a:r>
              <a:rPr lang="hr-HR" smtClean="0"/>
              <a:t>OŠ Podturen</a:t>
            </a:r>
            <a:endParaRPr lang="hr-H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C3892EA0-7253-4B86-B8E4-23FB3C899F8F}"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sr-Latn-CS" smtClean="0"/>
              <a:t>6.12.2012</a:t>
            </a:r>
            <a:endParaRPr lang="hr-HR"/>
          </a:p>
        </p:txBody>
      </p:sp>
      <p:sp>
        <p:nvSpPr>
          <p:cNvPr id="4" name="Footer Placeholder 3"/>
          <p:cNvSpPr>
            <a:spLocks noGrp="1"/>
          </p:cNvSpPr>
          <p:nvPr>
            <p:ph type="ftr" sz="quarter" idx="11"/>
          </p:nvPr>
        </p:nvSpPr>
        <p:spPr/>
        <p:txBody>
          <a:bodyPr/>
          <a:lstStyle/>
          <a:p>
            <a:r>
              <a:rPr lang="hr-HR" smtClean="0"/>
              <a:t>OŠ Podturen</a:t>
            </a:r>
            <a:endParaRPr lang="hr-HR"/>
          </a:p>
        </p:txBody>
      </p:sp>
      <p:sp>
        <p:nvSpPr>
          <p:cNvPr id="5" name="Slide Number Placeholder 4"/>
          <p:cNvSpPr>
            <a:spLocks noGrp="1"/>
          </p:cNvSpPr>
          <p:nvPr>
            <p:ph type="sldNum" sz="quarter" idx="12"/>
          </p:nvPr>
        </p:nvSpPr>
        <p:spPr/>
        <p:txBody>
          <a:bodyPr/>
          <a:lstStyle/>
          <a:p>
            <a:fld id="{C3892EA0-7253-4B86-B8E4-23FB3C899F8F}"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r>
              <a:rPr lang="sr-Latn-CS" smtClean="0"/>
              <a:t>6.12.2012</a:t>
            </a:r>
            <a:endParaRPr lang="hr-HR"/>
          </a:p>
        </p:txBody>
      </p:sp>
      <p:sp>
        <p:nvSpPr>
          <p:cNvPr id="3" name="Footer Placeholder 2"/>
          <p:cNvSpPr>
            <a:spLocks noGrp="1"/>
          </p:cNvSpPr>
          <p:nvPr>
            <p:ph type="ftr" sz="quarter" idx="11"/>
          </p:nvPr>
        </p:nvSpPr>
        <p:spPr>
          <a:xfrm>
            <a:off x="457200" y="6481890"/>
            <a:ext cx="4260056" cy="300831"/>
          </a:xfrm>
        </p:spPr>
        <p:txBody>
          <a:bodyPr/>
          <a:lstStyle/>
          <a:p>
            <a:r>
              <a:rPr lang="hr-HR" smtClean="0"/>
              <a:t>OŠ Podturen</a:t>
            </a:r>
            <a:endParaRPr lang="hr-HR"/>
          </a:p>
        </p:txBody>
      </p:sp>
      <p:sp>
        <p:nvSpPr>
          <p:cNvPr id="4" name="Slide Number Placeholder 3"/>
          <p:cNvSpPr>
            <a:spLocks noGrp="1"/>
          </p:cNvSpPr>
          <p:nvPr>
            <p:ph type="sldNum" sz="quarter" idx="12"/>
          </p:nvPr>
        </p:nvSpPr>
        <p:spPr>
          <a:xfrm>
            <a:off x="7589520" y="6480969"/>
            <a:ext cx="502920" cy="301752"/>
          </a:xfrm>
        </p:spPr>
        <p:txBody>
          <a:bodyPr/>
          <a:lstStyle/>
          <a:p>
            <a:fld id="{C3892EA0-7253-4B86-B8E4-23FB3C899F8F}"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r>
              <a:rPr lang="sr-Latn-CS" smtClean="0"/>
              <a:t>6.12.2012</a:t>
            </a:r>
            <a:endParaRPr lang="hr-H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r>
              <a:rPr lang="hr-HR" smtClean="0"/>
              <a:t>OŠ Podturen</a:t>
            </a:r>
            <a:endParaRPr lang="hr-H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C3892EA0-7253-4B86-B8E4-23FB3C899F8F}"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r>
              <a:rPr lang="sr-Latn-CS" smtClean="0"/>
              <a:t>6.12.2012</a:t>
            </a:r>
            <a:endParaRPr lang="hr-H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r>
              <a:rPr lang="hr-HR" smtClean="0"/>
              <a:t>OŠ Podturen</a:t>
            </a:r>
            <a:endParaRPr lang="hr-H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C3892EA0-7253-4B86-B8E4-23FB3C899F8F}"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r>
              <a:rPr lang="sr-Latn-CS" smtClean="0"/>
              <a:t>6.12.2012</a:t>
            </a:r>
            <a:endParaRPr lang="hr-H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r>
              <a:rPr lang="hr-HR" smtClean="0"/>
              <a:t>OŠ Podturen</a:t>
            </a:r>
            <a:endParaRPr lang="hr-H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3892EA0-7253-4B86-B8E4-23FB3C899F8F}" type="slidenum">
              <a:rPr lang="hr-HR" smtClean="0"/>
              <a:pPr/>
              <a:t>‹#›</a:t>
            </a:fld>
            <a:endParaRPr lang="hr-H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zdravlje.hzjz.hr/igre/stop-aid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zdravlje.hzjz.hr/igre/put-znanj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857364"/>
            <a:ext cx="8305800" cy="2985440"/>
          </a:xfrm>
        </p:spPr>
        <p:txBody>
          <a:bodyPr>
            <a:noAutofit/>
          </a:bodyPr>
          <a:lstStyle/>
          <a:p>
            <a:r>
              <a:rPr lang="hr-HR" sz="8000" dirty="0" smtClean="0"/>
              <a:t>1.12. DAN BORBE PROTIV AIDS-A</a:t>
            </a:r>
            <a:endParaRPr lang="hr-HR" sz="8000" dirty="0"/>
          </a:p>
        </p:txBody>
      </p:sp>
      <p:pic>
        <p:nvPicPr>
          <p:cNvPr id="30722" name="Picture 2" descr="http://www.radio101.hr/cms/sites/default/files/images/hiv.jpg"/>
          <p:cNvPicPr>
            <a:picLocks noChangeAspect="1" noChangeArrowheads="1"/>
          </p:cNvPicPr>
          <p:nvPr/>
        </p:nvPicPr>
        <p:blipFill>
          <a:blip r:embed="rId2"/>
          <a:srcRect/>
          <a:stretch>
            <a:fillRect/>
          </a:stretch>
        </p:blipFill>
        <p:spPr bwMode="auto">
          <a:xfrm>
            <a:off x="142844" y="357166"/>
            <a:ext cx="3810000" cy="2495551"/>
          </a:xfrm>
          <a:prstGeom prst="rect">
            <a:avLst/>
          </a:prstGeom>
          <a:noFill/>
        </p:spPr>
      </p:pic>
      <p:sp>
        <p:nvSpPr>
          <p:cNvPr id="5" name="Date Placeholder 4"/>
          <p:cNvSpPr>
            <a:spLocks noGrp="1"/>
          </p:cNvSpPr>
          <p:nvPr>
            <p:ph type="dt" sz="half" idx="10"/>
          </p:nvPr>
        </p:nvSpPr>
        <p:spPr/>
        <p:txBody>
          <a:bodyPr/>
          <a:lstStyle/>
          <a:p>
            <a:r>
              <a:rPr lang="sr-Latn-CS" dirty="0" smtClean="0"/>
              <a:t>Martina </a:t>
            </a:r>
            <a:r>
              <a:rPr lang="sr-Latn-CS" dirty="0" err="1" smtClean="0"/>
              <a:t>Jalšovec</a:t>
            </a:r>
            <a:r>
              <a:rPr lang="sr-Latn-CS" dirty="0" smtClean="0"/>
              <a:t>, </a:t>
            </a:r>
            <a:r>
              <a:rPr lang="sr-Latn-CS" dirty="0" err="1" smtClean="0"/>
              <a:t>pedagoginja</a:t>
            </a:r>
            <a:endParaRPr lang="sr-Latn-CS" dirty="0" smtClean="0"/>
          </a:p>
          <a:p>
            <a:r>
              <a:rPr lang="sr-Latn-CS" smtClean="0"/>
              <a:t>OŠ PODTUREN</a:t>
            </a:r>
            <a:endParaRPr lang="hr-H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smtClean="0"/>
              <a:t>KAKO SE HIV NE PRENOSI?</a:t>
            </a:r>
            <a:endParaRPr lang="hr-HR" dirty="0"/>
          </a:p>
        </p:txBody>
      </p:sp>
      <p:sp>
        <p:nvSpPr>
          <p:cNvPr id="2" name="Content Placeholder 1"/>
          <p:cNvSpPr>
            <a:spLocks noGrp="1"/>
          </p:cNvSpPr>
          <p:nvPr>
            <p:ph idx="1"/>
          </p:nvPr>
        </p:nvSpPr>
        <p:spPr/>
        <p:txBody>
          <a:bodyPr>
            <a:normAutofit fontScale="92500" lnSpcReduction="20000"/>
          </a:bodyPr>
          <a:lstStyle/>
          <a:p>
            <a:r>
              <a:rPr lang="vi-VN" dirty="0" smtClean="0"/>
              <a:t>socijalnim kontaktima;</a:t>
            </a:r>
          </a:p>
          <a:p>
            <a:r>
              <a:rPr lang="vi-VN" dirty="0" smtClean="0"/>
              <a:t>oblačenjem odjeće zaražene osobe;</a:t>
            </a:r>
          </a:p>
          <a:p>
            <a:r>
              <a:rPr lang="vi-VN" dirty="0" smtClean="0"/>
              <a:t>dodirima;</a:t>
            </a:r>
          </a:p>
          <a:p>
            <a:r>
              <a:rPr lang="vi-VN" dirty="0" smtClean="0"/>
              <a:t>uporabom istog posuđa i pribora, te hranom;</a:t>
            </a:r>
          </a:p>
          <a:p>
            <a:r>
              <a:rPr lang="vi-VN" dirty="0" smtClean="0"/>
              <a:t>ljubljenjem i grljenjem;</a:t>
            </a:r>
          </a:p>
          <a:p>
            <a:r>
              <a:rPr lang="vi-VN" dirty="0" smtClean="0"/>
              <a:t>rukovanjem;</a:t>
            </a:r>
          </a:p>
          <a:p>
            <a:r>
              <a:rPr lang="vi-VN" dirty="0" smtClean="0"/>
              <a:t>ubodima insekata;</a:t>
            </a:r>
          </a:p>
          <a:p>
            <a:r>
              <a:rPr lang="vi-VN" dirty="0" smtClean="0"/>
              <a:t>suzama, slinom i znojem;</a:t>
            </a:r>
          </a:p>
          <a:p>
            <a:r>
              <a:rPr lang="vi-VN" dirty="0" smtClean="0"/>
              <a:t>živeći i radeći s HIV zaraženim osobama</a:t>
            </a:r>
          </a:p>
          <a:p>
            <a:endParaRPr lang="hr-HR" dirty="0"/>
          </a:p>
        </p:txBody>
      </p:sp>
      <p:sp>
        <p:nvSpPr>
          <p:cNvPr id="4" name="Footer Placeholder 3"/>
          <p:cNvSpPr>
            <a:spLocks noGrp="1"/>
          </p:cNvSpPr>
          <p:nvPr>
            <p:ph type="ftr" sz="quarter" idx="11"/>
          </p:nvPr>
        </p:nvSpPr>
        <p:spPr/>
        <p:txBody>
          <a:bodyPr/>
          <a:lstStyle/>
          <a:p>
            <a:r>
              <a:rPr lang="hr-HR" smtClean="0"/>
              <a:t>OŠ Podturen</a:t>
            </a:r>
            <a:endParaRPr lang="hr-HR"/>
          </a:p>
        </p:txBody>
      </p:sp>
      <p:sp>
        <p:nvSpPr>
          <p:cNvPr id="5" name="Date Placeholder 4"/>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huhiv.hr/wp-content/uploads/2011/09/HIV-se-NE-prenosi.jpg"/>
          <p:cNvPicPr>
            <a:picLocks noChangeAspect="1" noChangeArrowheads="1"/>
          </p:cNvPicPr>
          <p:nvPr/>
        </p:nvPicPr>
        <p:blipFill>
          <a:blip r:embed="rId2"/>
          <a:srcRect/>
          <a:stretch>
            <a:fillRect/>
          </a:stretch>
        </p:blipFill>
        <p:spPr bwMode="auto">
          <a:xfrm>
            <a:off x="1000100" y="356919"/>
            <a:ext cx="7429552" cy="6153403"/>
          </a:xfrm>
          <a:prstGeom prst="rect">
            <a:avLst/>
          </a:prstGeom>
          <a:noFill/>
        </p:spPr>
      </p:pic>
      <p:sp>
        <p:nvSpPr>
          <p:cNvPr id="3" name="Footer Placeholder 2"/>
          <p:cNvSpPr>
            <a:spLocks noGrp="1"/>
          </p:cNvSpPr>
          <p:nvPr>
            <p:ph type="ftr" sz="quarter" idx="11"/>
          </p:nvPr>
        </p:nvSpPr>
        <p:spPr/>
        <p:txBody>
          <a:bodyPr/>
          <a:lstStyle/>
          <a:p>
            <a:r>
              <a:rPr lang="hr-HR" smtClean="0"/>
              <a:t>OŠ Podturen</a:t>
            </a:r>
            <a:endParaRPr lang="hr-HR"/>
          </a:p>
        </p:txBody>
      </p:sp>
      <p:sp>
        <p:nvSpPr>
          <p:cNvPr id="4" name="Date Placeholder 3"/>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smtClean="0"/>
              <a:t>KAKO SE ZAŠTITITI?</a:t>
            </a:r>
            <a:endParaRPr lang="hr-HR" dirty="0"/>
          </a:p>
        </p:txBody>
      </p:sp>
      <p:sp>
        <p:nvSpPr>
          <p:cNvPr id="2" name="Content Placeholder 1"/>
          <p:cNvSpPr>
            <a:spLocks noGrp="1"/>
          </p:cNvSpPr>
          <p:nvPr>
            <p:ph idx="1"/>
          </p:nvPr>
        </p:nvSpPr>
        <p:spPr/>
        <p:txBody>
          <a:bodyPr>
            <a:normAutofit fontScale="92500"/>
          </a:bodyPr>
          <a:lstStyle/>
          <a:p>
            <a:r>
              <a:rPr lang="hr-HR" dirty="0" smtClean="0"/>
              <a:t>Izbjegavajem rizičnog ponašanja osoba može smanjiti rizik od zaraze s HIV-om. Apstinencija je jedini siguran način sprečavanja širenja HIV-a spolnim putem. Rizik zaražavaja HIV-om spolnim putem je mali ako ste u dugoj monogamnoj vezi (isti partner) s nezaraženim partnerom. </a:t>
            </a:r>
            <a:r>
              <a:rPr lang="hr-HR" dirty="0" smtClean="0">
                <a:solidFill>
                  <a:srgbClr val="FF0000"/>
                </a:solidFill>
              </a:rPr>
              <a:t>Najbolji način sprečavanja HIV infekcije je suzdržavanje od nezaštićenog spolnog odnosa i intravenoznog korištenja droga</a:t>
            </a:r>
            <a:endParaRPr lang="hr-HR" dirty="0">
              <a:solidFill>
                <a:srgbClr val="FF0000"/>
              </a:solidFill>
            </a:endParaRPr>
          </a:p>
        </p:txBody>
      </p:sp>
      <p:sp>
        <p:nvSpPr>
          <p:cNvPr id="4" name="Footer Placeholder 3"/>
          <p:cNvSpPr>
            <a:spLocks noGrp="1"/>
          </p:cNvSpPr>
          <p:nvPr>
            <p:ph type="ftr" sz="quarter" idx="11"/>
          </p:nvPr>
        </p:nvSpPr>
        <p:spPr/>
        <p:txBody>
          <a:bodyPr/>
          <a:lstStyle/>
          <a:p>
            <a:r>
              <a:rPr lang="hr-HR" smtClean="0"/>
              <a:t>OŠ Podturen</a:t>
            </a:r>
            <a:endParaRPr lang="hr-HR"/>
          </a:p>
        </p:txBody>
      </p:sp>
      <p:sp>
        <p:nvSpPr>
          <p:cNvPr id="5" name="Date Placeholder 4"/>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hr-HR" dirty="0" smtClean="0"/>
              <a:t>DA BISTE SMANJILI RIZIK OD HIV INFEKCIJE....</a:t>
            </a:r>
            <a:endParaRPr lang="hr-HR" dirty="0"/>
          </a:p>
        </p:txBody>
      </p:sp>
      <p:sp>
        <p:nvSpPr>
          <p:cNvPr id="2" name="Content Placeholder 1"/>
          <p:cNvSpPr>
            <a:spLocks noGrp="1"/>
          </p:cNvSpPr>
          <p:nvPr>
            <p:ph idx="1"/>
          </p:nvPr>
        </p:nvSpPr>
        <p:spPr/>
        <p:txBody>
          <a:bodyPr>
            <a:normAutofit fontScale="92500" lnSpcReduction="20000"/>
          </a:bodyPr>
          <a:lstStyle/>
          <a:p>
            <a:r>
              <a:rPr lang="hr-HR" dirty="0" smtClean="0"/>
              <a:t>koristite kondome od latexa ili poliuretana za vrijeme spolnog odnosa;</a:t>
            </a:r>
          </a:p>
          <a:p>
            <a:r>
              <a:rPr lang="hr-HR" dirty="0" smtClean="0"/>
              <a:t>ograničite broj svojih seksualnih partnera;</a:t>
            </a:r>
          </a:p>
          <a:p>
            <a:r>
              <a:rPr lang="hr-HR" dirty="0" smtClean="0"/>
              <a:t>izbjegavajte uporabe igala (intravenozno korištenje droga);</a:t>
            </a:r>
          </a:p>
          <a:p>
            <a:r>
              <a:rPr lang="hr-HR" dirty="0" smtClean="0"/>
              <a:t>izbjegavajte spolne odnose s osobama koje se rizično ponašaju;</a:t>
            </a:r>
          </a:p>
          <a:p>
            <a:r>
              <a:rPr lang="hr-HR" dirty="0" smtClean="0"/>
              <a:t>izbjegavajte piercing i tetovažu nesteriliziranim iglama;</a:t>
            </a:r>
          </a:p>
          <a:p>
            <a:r>
              <a:rPr lang="hr-HR" dirty="0" smtClean="0"/>
              <a:t>zdravstveni djelatnici trebaju koristiti standardne mjere zaštite</a:t>
            </a:r>
          </a:p>
          <a:p>
            <a:endParaRPr lang="hr-HR" dirty="0"/>
          </a:p>
        </p:txBody>
      </p:sp>
      <p:sp>
        <p:nvSpPr>
          <p:cNvPr id="4" name="Footer Placeholder 3"/>
          <p:cNvSpPr>
            <a:spLocks noGrp="1"/>
          </p:cNvSpPr>
          <p:nvPr>
            <p:ph type="ftr" sz="quarter" idx="11"/>
          </p:nvPr>
        </p:nvSpPr>
        <p:spPr/>
        <p:txBody>
          <a:bodyPr/>
          <a:lstStyle/>
          <a:p>
            <a:r>
              <a:rPr lang="hr-HR" smtClean="0"/>
              <a:t>OŠ Podturen</a:t>
            </a:r>
            <a:endParaRPr lang="hr-HR"/>
          </a:p>
        </p:txBody>
      </p:sp>
      <p:sp>
        <p:nvSpPr>
          <p:cNvPr id="5" name="Date Placeholder 4"/>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slobodnadalmacija.hr/Portals/0/images/2008-07-14/Mozaik/kondomi5Thumbnail.jpg"/>
          <p:cNvPicPr>
            <a:picLocks noChangeAspect="1" noChangeArrowheads="1"/>
          </p:cNvPicPr>
          <p:nvPr/>
        </p:nvPicPr>
        <p:blipFill>
          <a:blip r:embed="rId2"/>
          <a:srcRect/>
          <a:stretch>
            <a:fillRect/>
          </a:stretch>
        </p:blipFill>
        <p:spPr bwMode="auto">
          <a:xfrm>
            <a:off x="642910" y="34313"/>
            <a:ext cx="4572032" cy="3432773"/>
          </a:xfrm>
          <a:prstGeom prst="rect">
            <a:avLst/>
          </a:prstGeom>
          <a:noFill/>
        </p:spPr>
      </p:pic>
      <p:sp>
        <p:nvSpPr>
          <p:cNvPr id="5" name="Smiley Face 4"/>
          <p:cNvSpPr/>
          <p:nvPr/>
        </p:nvSpPr>
        <p:spPr>
          <a:xfrm>
            <a:off x="4357686" y="2143116"/>
            <a:ext cx="3429024" cy="3786214"/>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Footer Placeholder 3"/>
          <p:cNvSpPr>
            <a:spLocks noGrp="1"/>
          </p:cNvSpPr>
          <p:nvPr>
            <p:ph type="ftr" sz="quarter" idx="11"/>
          </p:nvPr>
        </p:nvSpPr>
        <p:spPr/>
        <p:txBody>
          <a:bodyPr/>
          <a:lstStyle/>
          <a:p>
            <a:r>
              <a:rPr lang="hr-HR" smtClean="0"/>
              <a:t>OŠ Podturen</a:t>
            </a:r>
            <a:endParaRPr lang="hr-HR"/>
          </a:p>
        </p:txBody>
      </p:sp>
      <p:sp>
        <p:nvSpPr>
          <p:cNvPr id="6" name="Date Placeholder 5"/>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tjednik.hr/Kooboo_WebResource/ResizeImage?url=%252fcontentfiles%252fvirovitica%252fcontent%252fslike%252fb7948056-89cd-43ce-9d90-5c5309c4784e%252fheroine11.jpg&amp;width=515&amp;height=285&amp;cache=True"/>
          <p:cNvPicPr>
            <a:picLocks noChangeAspect="1" noChangeArrowheads="1"/>
          </p:cNvPicPr>
          <p:nvPr/>
        </p:nvPicPr>
        <p:blipFill>
          <a:blip r:embed="rId2"/>
          <a:srcRect/>
          <a:stretch>
            <a:fillRect/>
          </a:stretch>
        </p:blipFill>
        <p:spPr bwMode="auto">
          <a:xfrm>
            <a:off x="214282" y="285728"/>
            <a:ext cx="4905375" cy="2714626"/>
          </a:xfrm>
          <a:prstGeom prst="rect">
            <a:avLst/>
          </a:prstGeom>
          <a:noFill/>
        </p:spPr>
      </p:pic>
      <p:pic>
        <p:nvPicPr>
          <p:cNvPr id="50180" name="Picture 4" descr="http://t3.gstatic.com/images?q=tbn:ANd9GcRGfKSlJ86yuiX1Zc7hv5ba1lhPd-EGJu9YH5oOo-PjGGbhleJw"/>
          <p:cNvPicPr>
            <a:picLocks noChangeAspect="1" noChangeArrowheads="1"/>
          </p:cNvPicPr>
          <p:nvPr/>
        </p:nvPicPr>
        <p:blipFill>
          <a:blip r:embed="rId3"/>
          <a:srcRect/>
          <a:stretch>
            <a:fillRect/>
          </a:stretch>
        </p:blipFill>
        <p:spPr bwMode="auto">
          <a:xfrm>
            <a:off x="3500430" y="3142702"/>
            <a:ext cx="4129099" cy="3053318"/>
          </a:xfrm>
          <a:prstGeom prst="rect">
            <a:avLst/>
          </a:prstGeom>
          <a:noFill/>
        </p:spPr>
      </p:pic>
      <p:sp>
        <p:nvSpPr>
          <p:cNvPr id="4" name="&quot;No&quot; Symbol 3"/>
          <p:cNvSpPr/>
          <p:nvPr/>
        </p:nvSpPr>
        <p:spPr>
          <a:xfrm>
            <a:off x="1285852" y="357166"/>
            <a:ext cx="6715172" cy="6072230"/>
          </a:xfrm>
          <a:prstGeom prst="noSmoking">
            <a:avLst>
              <a:gd name="adj" fmla="val 653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sp>
        <p:nvSpPr>
          <p:cNvPr id="5" name="Footer Placeholder 4"/>
          <p:cNvSpPr>
            <a:spLocks noGrp="1"/>
          </p:cNvSpPr>
          <p:nvPr>
            <p:ph type="ftr" sz="quarter" idx="11"/>
          </p:nvPr>
        </p:nvSpPr>
        <p:spPr/>
        <p:txBody>
          <a:bodyPr/>
          <a:lstStyle/>
          <a:p>
            <a:r>
              <a:rPr lang="hr-HR" smtClean="0"/>
              <a:t>OŠ Podturen</a:t>
            </a:r>
            <a:endParaRPr lang="hr-HR"/>
          </a:p>
        </p:txBody>
      </p:sp>
      <p:sp>
        <p:nvSpPr>
          <p:cNvPr id="6" name="Date Placeholder 5"/>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
            </a:r>
            <a:br>
              <a:rPr lang="hr-HR" dirty="0" smtClean="0"/>
            </a:br>
            <a:r>
              <a:rPr lang="hr-HR" dirty="0" smtClean="0"/>
              <a:t/>
            </a:r>
            <a:br>
              <a:rPr lang="hr-HR" dirty="0" smtClean="0"/>
            </a:br>
            <a:r>
              <a:rPr lang="hr-HR" dirty="0" smtClean="0"/>
              <a:t/>
            </a:r>
            <a:br>
              <a:rPr lang="hr-HR" dirty="0" smtClean="0"/>
            </a:br>
            <a:r>
              <a:rPr lang="hr-HR" dirty="0" smtClean="0"/>
              <a:t>EDUKATIVNI FILM</a:t>
            </a:r>
            <a:br>
              <a:rPr lang="hr-HR" dirty="0" smtClean="0"/>
            </a:br>
            <a:r>
              <a:rPr lang="hr-HR" dirty="0" smtClean="0"/>
              <a:t/>
            </a:r>
            <a:br>
              <a:rPr lang="hr-HR" dirty="0" smtClean="0"/>
            </a:br>
            <a:r>
              <a:rPr lang="hr-HR" dirty="0" smtClean="0"/>
              <a:t/>
            </a:r>
            <a:br>
              <a:rPr lang="hr-HR" dirty="0" smtClean="0"/>
            </a:br>
            <a:r>
              <a:rPr lang="hr-HR" dirty="0" smtClean="0"/>
              <a:t/>
            </a:r>
            <a:br>
              <a:rPr lang="hr-HR" dirty="0" smtClean="0"/>
            </a:br>
            <a:endParaRPr lang="hr-HR" dirty="0"/>
          </a:p>
        </p:txBody>
      </p:sp>
      <p:sp>
        <p:nvSpPr>
          <p:cNvPr id="3" name="Content Placeholder 2"/>
          <p:cNvSpPr>
            <a:spLocks noGrp="1"/>
          </p:cNvSpPr>
          <p:nvPr>
            <p:ph idx="1"/>
          </p:nvPr>
        </p:nvSpPr>
        <p:spPr/>
        <p:txBody>
          <a:bodyPr/>
          <a:lstStyle/>
          <a:p>
            <a:r>
              <a:rPr lang="hr-HR" dirty="0" smtClean="0"/>
              <a:t>10 MINUTA ZA HIV</a:t>
            </a:r>
          </a:p>
          <a:p>
            <a:r>
              <a:rPr lang="hr-HR" dirty="0" smtClean="0">
                <a:hlinkClick r:id="rId2"/>
              </a:rPr>
              <a:t>http://zdravlje.hzjz.hr/igre/stop-aids/</a:t>
            </a:r>
            <a:endParaRPr lang="hr-HR" dirty="0" smtClean="0"/>
          </a:p>
          <a:p>
            <a:endParaRPr lang="hr-HR" dirty="0"/>
          </a:p>
        </p:txBody>
      </p:sp>
      <p:sp>
        <p:nvSpPr>
          <p:cNvPr id="4" name="Footer Placeholder 3"/>
          <p:cNvSpPr>
            <a:spLocks noGrp="1"/>
          </p:cNvSpPr>
          <p:nvPr>
            <p:ph type="ftr" sz="quarter" idx="11"/>
          </p:nvPr>
        </p:nvSpPr>
        <p:spPr/>
        <p:txBody>
          <a:bodyPr/>
          <a:lstStyle/>
          <a:p>
            <a:r>
              <a:rPr lang="hr-HR" smtClean="0"/>
              <a:t>OŠ Podturen</a:t>
            </a:r>
            <a:endParaRPr lang="hr-HR"/>
          </a:p>
        </p:txBody>
      </p:sp>
      <p:sp>
        <p:nvSpPr>
          <p:cNvPr id="5" name="Date Placeholder 4"/>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ZAIGRAJMO I UČIMO</a:t>
            </a:r>
            <a:endParaRPr lang="hr-HR" dirty="0"/>
          </a:p>
        </p:txBody>
      </p:sp>
      <p:sp>
        <p:nvSpPr>
          <p:cNvPr id="3" name="Content Placeholder 2"/>
          <p:cNvSpPr>
            <a:spLocks noGrp="1"/>
          </p:cNvSpPr>
          <p:nvPr>
            <p:ph idx="1"/>
          </p:nvPr>
        </p:nvSpPr>
        <p:spPr/>
        <p:txBody>
          <a:bodyPr/>
          <a:lstStyle/>
          <a:p>
            <a:r>
              <a:rPr lang="hr-HR" dirty="0" smtClean="0">
                <a:hlinkClick r:id="rId2"/>
              </a:rPr>
              <a:t>http://zdravlje.hzjz.hr/igre/put-znanja/</a:t>
            </a:r>
            <a:endParaRPr lang="hr-HR" dirty="0" smtClean="0"/>
          </a:p>
          <a:p>
            <a:endParaRPr lang="hr-HR" dirty="0"/>
          </a:p>
        </p:txBody>
      </p:sp>
      <p:sp>
        <p:nvSpPr>
          <p:cNvPr id="4" name="Footer Placeholder 3"/>
          <p:cNvSpPr>
            <a:spLocks noGrp="1"/>
          </p:cNvSpPr>
          <p:nvPr>
            <p:ph type="ftr" sz="quarter" idx="11"/>
          </p:nvPr>
        </p:nvSpPr>
        <p:spPr/>
        <p:txBody>
          <a:bodyPr/>
          <a:lstStyle/>
          <a:p>
            <a:r>
              <a:rPr lang="hr-HR" smtClean="0"/>
              <a:t>OŠ Podturen</a:t>
            </a:r>
            <a:endParaRPr lang="hr-HR"/>
          </a:p>
        </p:txBody>
      </p:sp>
      <p:sp>
        <p:nvSpPr>
          <p:cNvPr id="5" name="Date Placeholder 4"/>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PONOVIMO</a:t>
            </a:r>
            <a:endParaRPr lang="hr-HR" dirty="0"/>
          </a:p>
        </p:txBody>
      </p:sp>
      <p:sp>
        <p:nvSpPr>
          <p:cNvPr id="3" name="Content Placeholder 2"/>
          <p:cNvSpPr>
            <a:spLocks noGrp="1"/>
          </p:cNvSpPr>
          <p:nvPr>
            <p:ph idx="1"/>
          </p:nvPr>
        </p:nvSpPr>
        <p:spPr/>
        <p:txBody>
          <a:bodyPr>
            <a:normAutofit fontScale="62500" lnSpcReduction="20000"/>
          </a:bodyPr>
          <a:lstStyle/>
          <a:p>
            <a:r>
              <a:rPr lang="vi-VN" b="1" dirty="0" smtClean="0"/>
              <a:t>Kako se HIV prenosi ?</a:t>
            </a:r>
            <a:r>
              <a:rPr lang="vi-VN" dirty="0" smtClean="0"/>
              <a:t/>
            </a:r>
            <a:br>
              <a:rPr lang="vi-VN" dirty="0" smtClean="0"/>
            </a:br>
            <a:r>
              <a:rPr lang="vi-VN" dirty="0" smtClean="0"/>
              <a:t/>
            </a:r>
            <a:br>
              <a:rPr lang="vi-VN" dirty="0" smtClean="0"/>
            </a:br>
            <a:r>
              <a:rPr lang="vi-VN" b="1" dirty="0" smtClean="0"/>
              <a:t>HIV se prenosi spolnim putem (nezaštićenim analnim, vaginalnim ili oralnim spolnim odnosom sa zaraženim partnerom), putem krvi (korištenjem tuđeg, rabljenog pribora za intravensko ubrizgavanje droga, tetovažom/piercingom sa kontaminiranom iglom), i sa inficirane majke na dijete za vrijeme trudnoće, poroda ili dojenja.</a:t>
            </a:r>
            <a:r>
              <a:rPr lang="vi-VN" dirty="0" smtClean="0"/>
              <a:t/>
            </a:r>
            <a:br>
              <a:rPr lang="vi-VN" dirty="0" smtClean="0"/>
            </a:br>
            <a:r>
              <a:rPr lang="vi-VN" dirty="0" smtClean="0"/>
              <a:t/>
            </a:r>
            <a:br>
              <a:rPr lang="vi-VN" dirty="0" smtClean="0"/>
            </a:br>
            <a:r>
              <a:rPr lang="vi-VN" dirty="0" smtClean="0"/>
              <a:t>Virus HIV-a prisutan je u ovim tjelesnim tekućinama:</a:t>
            </a:r>
            <a:br>
              <a:rPr lang="vi-VN" dirty="0" smtClean="0"/>
            </a:br>
            <a:r>
              <a:rPr lang="vi-VN" dirty="0" smtClean="0"/>
              <a:t>· krvi</a:t>
            </a:r>
            <a:br>
              <a:rPr lang="vi-VN" dirty="0" smtClean="0"/>
            </a:br>
            <a:r>
              <a:rPr lang="vi-VN" dirty="0" smtClean="0"/>
              <a:t>· sjemenoj tekućini (ejakulatu)</a:t>
            </a:r>
            <a:br>
              <a:rPr lang="vi-VN" dirty="0" smtClean="0"/>
            </a:br>
            <a:r>
              <a:rPr lang="vi-VN" dirty="0" smtClean="0"/>
              <a:t>· vaginalnom sekretu</a:t>
            </a:r>
            <a:br>
              <a:rPr lang="vi-VN" dirty="0" smtClean="0"/>
            </a:br>
            <a:r>
              <a:rPr lang="vi-VN" dirty="0" smtClean="0"/>
              <a:t>· ostalim tjelesnim izlučevinama ako sadrže primjese krvi </a:t>
            </a:r>
            <a:br>
              <a:rPr lang="vi-VN" dirty="0" smtClean="0"/>
            </a:br>
            <a:r>
              <a:rPr lang="vi-VN" dirty="0" smtClean="0"/>
              <a:t/>
            </a:r>
            <a:br>
              <a:rPr lang="vi-VN" dirty="0" smtClean="0"/>
            </a:br>
            <a:r>
              <a:rPr lang="vi-VN" dirty="0" smtClean="0"/>
              <a:t/>
            </a:r>
            <a:br>
              <a:rPr lang="vi-VN" dirty="0" smtClean="0"/>
            </a:br>
            <a:endParaRPr lang="hr-HR" dirty="0"/>
          </a:p>
        </p:txBody>
      </p:sp>
      <p:sp>
        <p:nvSpPr>
          <p:cNvPr id="4" name="Footer Placeholder 3"/>
          <p:cNvSpPr>
            <a:spLocks noGrp="1"/>
          </p:cNvSpPr>
          <p:nvPr>
            <p:ph type="ftr" sz="quarter" idx="11"/>
          </p:nvPr>
        </p:nvSpPr>
        <p:spPr/>
        <p:txBody>
          <a:bodyPr/>
          <a:lstStyle/>
          <a:p>
            <a:r>
              <a:rPr lang="hr-HR" smtClean="0"/>
              <a:t>OŠ Podturen</a:t>
            </a:r>
            <a:endParaRPr lang="hr-HR"/>
          </a:p>
        </p:txBody>
      </p:sp>
      <p:sp>
        <p:nvSpPr>
          <p:cNvPr id="5" name="Date Placeholder 4"/>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428604"/>
            <a:ext cx="8258204" cy="6026204"/>
          </a:xfrm>
        </p:spPr>
        <p:txBody>
          <a:bodyPr>
            <a:normAutofit fontScale="85000" lnSpcReduction="20000"/>
          </a:bodyPr>
          <a:lstStyle/>
          <a:p>
            <a:pPr>
              <a:buNone/>
            </a:pPr>
            <a:endParaRPr lang="hr-HR" b="1" dirty="0" smtClean="0"/>
          </a:p>
          <a:p>
            <a:pPr>
              <a:buNone/>
            </a:pPr>
            <a:r>
              <a:rPr lang="vi-VN" b="1" dirty="0" smtClean="0"/>
              <a:t>Tri su glavna puta prijenosa HIV-a:</a:t>
            </a:r>
            <a:r>
              <a:rPr lang="vi-VN" dirty="0" smtClean="0"/>
              <a:t/>
            </a:r>
            <a:br>
              <a:rPr lang="vi-VN" dirty="0" smtClean="0"/>
            </a:br>
            <a:r>
              <a:rPr lang="vi-VN" dirty="0" smtClean="0"/>
              <a:t/>
            </a:r>
            <a:br>
              <a:rPr lang="vi-VN" dirty="0" smtClean="0"/>
            </a:br>
            <a:r>
              <a:rPr lang="vi-VN" dirty="0" smtClean="0"/>
              <a:t>· izravnim unosom krvi zaražene osobe u organizam nezaražene osobe</a:t>
            </a:r>
            <a:br>
              <a:rPr lang="vi-VN" dirty="0" smtClean="0"/>
            </a:br>
            <a:r>
              <a:rPr lang="vi-VN" dirty="0" smtClean="0"/>
              <a:t/>
            </a:r>
            <a:br>
              <a:rPr lang="vi-VN" dirty="0" smtClean="0"/>
            </a:br>
            <a:r>
              <a:rPr lang="vi-VN" dirty="0" smtClean="0"/>
              <a:t/>
            </a:r>
            <a:br>
              <a:rPr lang="vi-VN" dirty="0" smtClean="0"/>
            </a:br>
            <a:r>
              <a:rPr lang="vi-VN" dirty="0" smtClean="0"/>
              <a:t/>
            </a:r>
            <a:br>
              <a:rPr lang="vi-VN" dirty="0" smtClean="0"/>
            </a:br>
            <a:r>
              <a:rPr lang="vi-VN" dirty="0" smtClean="0"/>
              <a:t>· nezaštićenim spolnim odnosom sa zaraženom osobom</a:t>
            </a:r>
            <a:br>
              <a:rPr lang="vi-VN" dirty="0" smtClean="0"/>
            </a:br>
            <a:r>
              <a:rPr lang="vi-VN" dirty="0" smtClean="0"/>
              <a:t/>
            </a:r>
            <a:br>
              <a:rPr lang="vi-VN" dirty="0" smtClean="0"/>
            </a:br>
            <a:r>
              <a:rPr lang="vi-VN" dirty="0" smtClean="0"/>
              <a:t/>
            </a:r>
            <a:br>
              <a:rPr lang="vi-VN" dirty="0" smtClean="0"/>
            </a:br>
            <a:r>
              <a:rPr lang="vi-VN" dirty="0" smtClean="0"/>
              <a:t/>
            </a:r>
            <a:br>
              <a:rPr lang="vi-VN" dirty="0" smtClean="0"/>
            </a:br>
            <a:r>
              <a:rPr lang="vi-VN" dirty="0" smtClean="0"/>
              <a:t>· sa zaražene majke na njezino dijete, tijekom trudnoće, poroda ili dojenja</a:t>
            </a:r>
            <a:br>
              <a:rPr lang="vi-VN" dirty="0" smtClean="0"/>
            </a:br>
            <a:r>
              <a:rPr lang="vi-VN" dirty="0" smtClean="0"/>
              <a:t/>
            </a:r>
            <a:br>
              <a:rPr lang="vi-VN" dirty="0" smtClean="0"/>
            </a:br>
            <a:r>
              <a:rPr lang="vi-VN" dirty="0" smtClean="0"/>
              <a:t/>
            </a:r>
            <a:br>
              <a:rPr lang="vi-VN" dirty="0" smtClean="0"/>
            </a:br>
            <a:endParaRPr lang="hr-HR" dirty="0"/>
          </a:p>
        </p:txBody>
      </p:sp>
      <p:sp>
        <p:nvSpPr>
          <p:cNvPr id="4" name="Footer Placeholder 3"/>
          <p:cNvSpPr>
            <a:spLocks noGrp="1"/>
          </p:cNvSpPr>
          <p:nvPr>
            <p:ph type="ftr" sz="quarter" idx="11"/>
          </p:nvPr>
        </p:nvSpPr>
        <p:spPr/>
        <p:txBody>
          <a:bodyPr/>
          <a:lstStyle/>
          <a:p>
            <a:r>
              <a:rPr lang="hr-HR" smtClean="0"/>
              <a:t>OŠ Podturen</a:t>
            </a:r>
            <a:endParaRPr lang="hr-HR"/>
          </a:p>
        </p:txBody>
      </p:sp>
      <p:sp>
        <p:nvSpPr>
          <p:cNvPr id="5" name="Date Placeholder 4"/>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smtClean="0"/>
              <a:t>ŠTO JE HIV?</a:t>
            </a:r>
            <a:endParaRPr lang="hr-HR" dirty="0"/>
          </a:p>
        </p:txBody>
      </p:sp>
      <p:sp>
        <p:nvSpPr>
          <p:cNvPr id="2" name="Content Placeholder 1"/>
          <p:cNvSpPr>
            <a:spLocks noGrp="1"/>
          </p:cNvSpPr>
          <p:nvPr>
            <p:ph idx="1"/>
          </p:nvPr>
        </p:nvSpPr>
        <p:spPr/>
        <p:txBody>
          <a:bodyPr>
            <a:normAutofit fontScale="92500" lnSpcReduction="10000"/>
          </a:bodyPr>
          <a:lstStyle/>
          <a:p>
            <a:r>
              <a:rPr lang="vi-VN" b="1" dirty="0" smtClean="0"/>
              <a:t>Što je HIV?</a:t>
            </a:r>
          </a:p>
          <a:p>
            <a:r>
              <a:rPr lang="vi-VN" dirty="0" smtClean="0"/>
              <a:t>HIV je akronim za virus humane imunodeficijencije koji uzrokuje AIDS. HIV se nalazi u tjelesnim izlučevinama (osobito krvi, sjemenoj tekućini, vaginalnom sekretu i majčinom mlijeku) zaražene osobe. Zaražena osoba ne mora znati da je zaražena. Većina osoba zaraženih HIV-om oboli od AIDS-a. Ponekad prođe i do 10 godina od zaraze do manifestacije bolesti.</a:t>
            </a:r>
          </a:p>
          <a:p>
            <a:endParaRPr lang="hr-HR" dirty="0"/>
          </a:p>
        </p:txBody>
      </p:sp>
      <p:pic>
        <p:nvPicPr>
          <p:cNvPr id="29698" name="Picture 2" descr="http://www.znanje.org/i/i26/06iv02/06iv0208/slike%20za%20stranice/hiv8.JPG"/>
          <p:cNvPicPr>
            <a:picLocks noChangeAspect="1" noChangeArrowheads="1"/>
          </p:cNvPicPr>
          <p:nvPr/>
        </p:nvPicPr>
        <p:blipFill>
          <a:blip r:embed="rId2"/>
          <a:srcRect/>
          <a:stretch>
            <a:fillRect/>
          </a:stretch>
        </p:blipFill>
        <p:spPr bwMode="auto">
          <a:xfrm>
            <a:off x="5857884" y="102394"/>
            <a:ext cx="3286116" cy="2255035"/>
          </a:xfrm>
          <a:prstGeom prst="rect">
            <a:avLst/>
          </a:prstGeom>
          <a:noFill/>
        </p:spPr>
      </p:pic>
      <p:sp>
        <p:nvSpPr>
          <p:cNvPr id="5" name="Footer Placeholder 4"/>
          <p:cNvSpPr>
            <a:spLocks noGrp="1"/>
          </p:cNvSpPr>
          <p:nvPr>
            <p:ph type="ftr" sz="quarter" idx="11"/>
          </p:nvPr>
        </p:nvSpPr>
        <p:spPr/>
        <p:txBody>
          <a:bodyPr/>
          <a:lstStyle/>
          <a:p>
            <a:r>
              <a:rPr lang="hr-HR" smtClean="0"/>
              <a:t>OŠ Podturen</a:t>
            </a:r>
            <a:endParaRPr lang="hr-HR"/>
          </a:p>
        </p:txBody>
      </p:sp>
      <p:sp>
        <p:nvSpPr>
          <p:cNvPr id="6" name="Date Placeholder 5"/>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NAJČEŠĆE LAŽI I ZABLUDE....</a:t>
            </a:r>
            <a:endParaRPr lang="hr-HR" dirty="0"/>
          </a:p>
        </p:txBody>
      </p:sp>
      <p:sp>
        <p:nvSpPr>
          <p:cNvPr id="3" name="Content Placeholder 2"/>
          <p:cNvSpPr>
            <a:spLocks noGrp="1"/>
          </p:cNvSpPr>
          <p:nvPr>
            <p:ph idx="1"/>
          </p:nvPr>
        </p:nvSpPr>
        <p:spPr/>
        <p:txBody>
          <a:bodyPr/>
          <a:lstStyle/>
          <a:p>
            <a:r>
              <a:rPr lang="hr-HR" dirty="0" smtClean="0"/>
              <a:t>HIV se prenosi korištenjem čaša u kafiću“</a:t>
            </a:r>
          </a:p>
          <a:p>
            <a:pPr>
              <a:buNone/>
            </a:pPr>
            <a:r>
              <a:rPr lang="hr-HR" dirty="0" smtClean="0"/>
              <a:t/>
            </a:r>
            <a:br>
              <a:rPr lang="hr-HR" dirty="0" smtClean="0"/>
            </a:br>
            <a:r>
              <a:rPr lang="hr-HR" dirty="0" smtClean="0"/>
              <a:t>- Pogrešno. Kada bi se HIV prenosio tim putem, malo tko ne bi bio zaražen.</a:t>
            </a:r>
            <a:br>
              <a:rPr lang="hr-HR" dirty="0" smtClean="0"/>
            </a:br>
            <a:endParaRPr lang="hr-HR" dirty="0"/>
          </a:p>
        </p:txBody>
      </p:sp>
      <p:sp>
        <p:nvSpPr>
          <p:cNvPr id="4" name="Footer Placeholder 3"/>
          <p:cNvSpPr>
            <a:spLocks noGrp="1"/>
          </p:cNvSpPr>
          <p:nvPr>
            <p:ph type="ftr" sz="quarter" idx="11"/>
          </p:nvPr>
        </p:nvSpPr>
        <p:spPr/>
        <p:txBody>
          <a:bodyPr/>
          <a:lstStyle/>
          <a:p>
            <a:r>
              <a:rPr lang="hr-HR" smtClean="0"/>
              <a:t>OŠ Podturen</a:t>
            </a:r>
            <a:endParaRPr lang="hr-HR"/>
          </a:p>
        </p:txBody>
      </p:sp>
      <p:sp>
        <p:nvSpPr>
          <p:cNvPr id="5" name="Date Placeholder 4"/>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"HIV se prenosi kihanjem i kašljanjem"</a:t>
            </a:r>
            <a:endParaRPr lang="hr-HR" dirty="0"/>
          </a:p>
        </p:txBody>
      </p:sp>
      <p:sp>
        <p:nvSpPr>
          <p:cNvPr id="3" name="Content Placeholder 2"/>
          <p:cNvSpPr>
            <a:spLocks noGrp="1"/>
          </p:cNvSpPr>
          <p:nvPr>
            <p:ph idx="1"/>
          </p:nvPr>
        </p:nvSpPr>
        <p:spPr/>
        <p:txBody>
          <a:bodyPr/>
          <a:lstStyle/>
          <a:p>
            <a:r>
              <a:rPr lang="hr-HR" dirty="0" smtClean="0"/>
              <a:t>Tako se prenosi gripa. Zato svake godine imamo 30 000 do 100 000 </a:t>
            </a:r>
            <a:br>
              <a:rPr lang="hr-HR" dirty="0" smtClean="0"/>
            </a:br>
            <a:r>
              <a:rPr lang="hr-HR" dirty="0" smtClean="0"/>
              <a:t>novooboljelih od gripe zimi. Da se HIV tako prenosi, svi bismo već bili </a:t>
            </a:r>
            <a:br>
              <a:rPr lang="hr-HR" dirty="0" smtClean="0"/>
            </a:br>
            <a:r>
              <a:rPr lang="hr-HR" dirty="0" smtClean="0"/>
              <a:t>zaraženi.</a:t>
            </a:r>
            <a:br>
              <a:rPr lang="hr-HR" dirty="0" smtClean="0"/>
            </a:br>
            <a:r>
              <a:rPr lang="hr-HR" dirty="0" smtClean="0"/>
              <a:t/>
            </a:r>
            <a:br>
              <a:rPr lang="hr-HR" dirty="0" smtClean="0"/>
            </a:br>
            <a:endParaRPr lang="hr-HR" dirty="0"/>
          </a:p>
        </p:txBody>
      </p:sp>
      <p:sp>
        <p:nvSpPr>
          <p:cNvPr id="4" name="Footer Placeholder 3"/>
          <p:cNvSpPr>
            <a:spLocks noGrp="1"/>
          </p:cNvSpPr>
          <p:nvPr>
            <p:ph type="ftr" sz="quarter" idx="11"/>
          </p:nvPr>
        </p:nvSpPr>
        <p:spPr/>
        <p:txBody>
          <a:bodyPr/>
          <a:lstStyle/>
          <a:p>
            <a:r>
              <a:rPr lang="hr-HR" smtClean="0"/>
              <a:t>OŠ Podturen</a:t>
            </a:r>
            <a:endParaRPr lang="hr-HR"/>
          </a:p>
        </p:txBody>
      </p:sp>
      <p:sp>
        <p:nvSpPr>
          <p:cNvPr id="5" name="Date Placeholder 4"/>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sz="2700" dirty="0" smtClean="0"/>
              <a:t/>
            </a:r>
            <a:br>
              <a:rPr lang="hr-HR" sz="2700" dirty="0" smtClean="0"/>
            </a:br>
            <a:r>
              <a:rPr lang="hr-HR" sz="2700" dirty="0" smtClean="0"/>
              <a:t>Osobe koje su se zarazile HIV-om spolnim putem ili intravenskim korištenjem droga su dobili što su i zaslužili</a:t>
            </a:r>
            <a:r>
              <a:rPr lang="hr-HR" dirty="0" smtClean="0"/>
              <a:t>" </a:t>
            </a:r>
            <a:br>
              <a:rPr lang="hr-HR" dirty="0" smtClean="0"/>
            </a:br>
            <a:endParaRPr lang="hr-HR" dirty="0"/>
          </a:p>
        </p:txBody>
      </p:sp>
      <p:sp>
        <p:nvSpPr>
          <p:cNvPr id="3" name="Content Placeholder 2"/>
          <p:cNvSpPr>
            <a:spLocks noGrp="1"/>
          </p:cNvSpPr>
          <p:nvPr>
            <p:ph idx="1"/>
          </p:nvPr>
        </p:nvSpPr>
        <p:spPr/>
        <p:txBody>
          <a:bodyPr>
            <a:normAutofit fontScale="92500" lnSpcReduction="20000"/>
          </a:bodyPr>
          <a:lstStyle/>
          <a:p>
            <a:r>
              <a:rPr lang="hr-HR" dirty="0" smtClean="0"/>
              <a:t>Nitko nije zaslužio niti jednu bolest, pa tako niti HIV infekciju, odnosno AIDS. </a:t>
            </a:r>
            <a:br>
              <a:rPr lang="hr-HR" dirty="0" smtClean="0"/>
            </a:br>
            <a:r>
              <a:rPr lang="hr-HR" dirty="0" smtClean="0"/>
              <a:t>Bolesti su dio ljudskog života, a zarazne bolesti su posebne po tome što ih prenose na nas izravnim ili neizravnim putem ranije zaražena osoba ili životinja ili im izvor može biti u neživoj okolini. Dovoljan je jedan nepromišljeni spolni kontakt da se netko zarazi HIV-om. Isto tako, samo jedno eksperimentiranje s intravenoznim uzimanjem droge je dovoljno da se osoba zarazi. </a:t>
            </a:r>
            <a:br>
              <a:rPr lang="hr-HR" dirty="0" smtClean="0"/>
            </a:br>
            <a:endParaRPr lang="hr-HR" dirty="0"/>
          </a:p>
        </p:txBody>
      </p:sp>
      <p:sp>
        <p:nvSpPr>
          <p:cNvPr id="4" name="Footer Placeholder 3"/>
          <p:cNvSpPr>
            <a:spLocks noGrp="1"/>
          </p:cNvSpPr>
          <p:nvPr>
            <p:ph type="ftr" sz="quarter" idx="11"/>
          </p:nvPr>
        </p:nvSpPr>
        <p:spPr/>
        <p:txBody>
          <a:bodyPr/>
          <a:lstStyle/>
          <a:p>
            <a:r>
              <a:rPr lang="hr-HR" smtClean="0"/>
              <a:t>OŠ Podturen</a:t>
            </a:r>
            <a:endParaRPr lang="hr-HR"/>
          </a:p>
        </p:txBody>
      </p:sp>
      <p:sp>
        <p:nvSpPr>
          <p:cNvPr id="5" name="Date Placeholder 4"/>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"Spolni odnos sa djevicom liječi AIDS i HIV infekciju"</a:t>
            </a:r>
            <a:endParaRPr lang="hr-HR" dirty="0"/>
          </a:p>
        </p:txBody>
      </p:sp>
      <p:sp>
        <p:nvSpPr>
          <p:cNvPr id="3" name="Content Placeholder 2"/>
          <p:cNvSpPr>
            <a:spLocks noGrp="1"/>
          </p:cNvSpPr>
          <p:nvPr>
            <p:ph idx="1"/>
          </p:nvPr>
        </p:nvSpPr>
        <p:spPr/>
        <p:txBody>
          <a:bodyPr/>
          <a:lstStyle/>
          <a:p>
            <a:r>
              <a:rPr lang="hr-HR" dirty="0" smtClean="0"/>
              <a:t>Ova zabluda, koja je ukorijenjena u nekim afričkim plemenima dijelom je doprinijela eksplozivnom porastu broja zaraženih </a:t>
            </a:r>
            <a:br>
              <a:rPr lang="hr-HR" dirty="0" smtClean="0"/>
            </a:br>
            <a:r>
              <a:rPr lang="hr-HR" dirty="0" smtClean="0"/>
              <a:t>HIV-om u Africi.</a:t>
            </a:r>
            <a:br>
              <a:rPr lang="hr-HR" dirty="0" smtClean="0"/>
            </a:br>
            <a:endParaRPr lang="hr-HR" dirty="0"/>
          </a:p>
        </p:txBody>
      </p:sp>
      <p:sp>
        <p:nvSpPr>
          <p:cNvPr id="4" name="Footer Placeholder 3"/>
          <p:cNvSpPr>
            <a:spLocks noGrp="1"/>
          </p:cNvSpPr>
          <p:nvPr>
            <p:ph type="ftr" sz="quarter" idx="11"/>
          </p:nvPr>
        </p:nvSpPr>
        <p:spPr/>
        <p:txBody>
          <a:bodyPr/>
          <a:lstStyle/>
          <a:p>
            <a:r>
              <a:rPr lang="hr-HR" smtClean="0"/>
              <a:t>OŠ Podturen</a:t>
            </a:r>
            <a:endParaRPr lang="hr-HR"/>
          </a:p>
        </p:txBody>
      </p:sp>
      <p:sp>
        <p:nvSpPr>
          <p:cNvPr id="5" name="Date Placeholder 4"/>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"Osoba koja "puca od zdravlja" ne može biti zaražena HIV-om’’</a:t>
            </a:r>
            <a:endParaRPr lang="hr-HR" dirty="0"/>
          </a:p>
        </p:txBody>
      </p:sp>
      <p:sp>
        <p:nvSpPr>
          <p:cNvPr id="3" name="Content Placeholder 2"/>
          <p:cNvSpPr>
            <a:spLocks noGrp="1"/>
          </p:cNvSpPr>
          <p:nvPr>
            <p:ph idx="1"/>
          </p:nvPr>
        </p:nvSpPr>
        <p:spPr/>
        <p:txBody>
          <a:bodyPr/>
          <a:lstStyle/>
          <a:p>
            <a:r>
              <a:rPr lang="hr-HR" dirty="0" smtClean="0"/>
              <a:t>Netočno. Osobe zaražene HIV-om mogu deset, petnaest godina "pucati od zdravlja" prije nego što se razvije AIDS, a cijelo to vrijeme su zarazne za spolne partnere i za one s kime dijele pribor za intravensko drogiranje.</a:t>
            </a:r>
            <a:br>
              <a:rPr lang="hr-HR" dirty="0" smtClean="0"/>
            </a:br>
            <a:endParaRPr lang="hr-HR" dirty="0"/>
          </a:p>
        </p:txBody>
      </p:sp>
      <p:sp>
        <p:nvSpPr>
          <p:cNvPr id="4" name="Footer Placeholder 3"/>
          <p:cNvSpPr>
            <a:spLocks noGrp="1"/>
          </p:cNvSpPr>
          <p:nvPr>
            <p:ph type="ftr" sz="quarter" idx="11"/>
          </p:nvPr>
        </p:nvSpPr>
        <p:spPr/>
        <p:txBody>
          <a:bodyPr/>
          <a:lstStyle/>
          <a:p>
            <a:r>
              <a:rPr lang="hr-HR" smtClean="0"/>
              <a:t>OŠ Podturen</a:t>
            </a:r>
            <a:endParaRPr lang="hr-HR"/>
          </a:p>
        </p:txBody>
      </p:sp>
      <p:sp>
        <p:nvSpPr>
          <p:cNvPr id="5" name="Date Placeholder 4"/>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 "AIDS i HIV infekcija je Božja kazna za nemoral"</a:t>
            </a:r>
            <a:endParaRPr lang="hr-HR" dirty="0"/>
          </a:p>
        </p:txBody>
      </p:sp>
      <p:sp>
        <p:nvSpPr>
          <p:cNvPr id="3" name="Content Placeholder 2"/>
          <p:cNvSpPr>
            <a:spLocks noGrp="1"/>
          </p:cNvSpPr>
          <p:nvPr>
            <p:ph idx="1"/>
          </p:nvPr>
        </p:nvSpPr>
        <p:spPr/>
        <p:txBody>
          <a:bodyPr/>
          <a:lstStyle/>
          <a:p>
            <a:r>
              <a:rPr lang="hr-HR" dirty="0" smtClean="0"/>
              <a:t>Bog ljude ne kažnjava. AIDS, odnosno HIV infekcija je zarazna bolest i kao </a:t>
            </a:r>
            <a:br>
              <a:rPr lang="hr-HR" dirty="0" smtClean="0"/>
            </a:br>
            <a:r>
              <a:rPr lang="hr-HR" dirty="0" smtClean="0"/>
              <a:t>takva, može se prenijeti na ljude bez obzira na njihove moralne vrijednosti, a isto tako i moralni i nemoralni se mogu zaštititi i spriječiti infekciju. </a:t>
            </a:r>
            <a:br>
              <a:rPr lang="hr-HR" dirty="0" smtClean="0"/>
            </a:br>
            <a:endParaRPr lang="hr-HR" dirty="0"/>
          </a:p>
        </p:txBody>
      </p:sp>
      <p:sp>
        <p:nvSpPr>
          <p:cNvPr id="4" name="Footer Placeholder 3"/>
          <p:cNvSpPr>
            <a:spLocks noGrp="1"/>
          </p:cNvSpPr>
          <p:nvPr>
            <p:ph type="ftr" sz="quarter" idx="11"/>
          </p:nvPr>
        </p:nvSpPr>
        <p:spPr/>
        <p:txBody>
          <a:bodyPr/>
          <a:lstStyle/>
          <a:p>
            <a:r>
              <a:rPr lang="hr-HR" smtClean="0"/>
              <a:t>OŠ Podturen</a:t>
            </a:r>
            <a:endParaRPr lang="hr-HR"/>
          </a:p>
        </p:txBody>
      </p:sp>
      <p:sp>
        <p:nvSpPr>
          <p:cNvPr id="5" name="Date Placeholder 4"/>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
            </a:r>
            <a:br>
              <a:rPr lang="hr-HR" dirty="0" smtClean="0"/>
            </a:br>
            <a:r>
              <a:rPr lang="hr-HR" dirty="0" smtClean="0"/>
              <a:t>"AIDS odnosno HIV infekcija je bolest homoseksualaca" </a:t>
            </a:r>
            <a:br>
              <a:rPr lang="hr-HR" dirty="0" smtClean="0"/>
            </a:br>
            <a:endParaRPr lang="hr-HR" dirty="0"/>
          </a:p>
        </p:txBody>
      </p:sp>
      <p:sp>
        <p:nvSpPr>
          <p:cNvPr id="3" name="Content Placeholder 2"/>
          <p:cNvSpPr>
            <a:spLocks noGrp="1"/>
          </p:cNvSpPr>
          <p:nvPr>
            <p:ph idx="1"/>
          </p:nvPr>
        </p:nvSpPr>
        <p:spPr/>
        <p:txBody>
          <a:bodyPr/>
          <a:lstStyle/>
          <a:p>
            <a:r>
              <a:rPr lang="hr-HR" dirty="0" smtClean="0"/>
              <a:t>Netočno! Svatko se može zaraziti HIV-om ako se rizično ponaša i ne pazi što radi sa svojim tijelom.</a:t>
            </a:r>
            <a:br>
              <a:rPr lang="hr-HR" dirty="0" smtClean="0"/>
            </a:br>
            <a:endParaRPr lang="hr-HR" dirty="0"/>
          </a:p>
        </p:txBody>
      </p:sp>
      <p:sp>
        <p:nvSpPr>
          <p:cNvPr id="4" name="Footer Placeholder 3"/>
          <p:cNvSpPr>
            <a:spLocks noGrp="1"/>
          </p:cNvSpPr>
          <p:nvPr>
            <p:ph type="ftr" sz="quarter" idx="11"/>
          </p:nvPr>
        </p:nvSpPr>
        <p:spPr/>
        <p:txBody>
          <a:bodyPr/>
          <a:lstStyle/>
          <a:p>
            <a:r>
              <a:rPr lang="hr-HR" smtClean="0"/>
              <a:t>OŠ Podturen</a:t>
            </a:r>
            <a:endParaRPr lang="hr-HR"/>
          </a:p>
        </p:txBody>
      </p:sp>
      <p:sp>
        <p:nvSpPr>
          <p:cNvPr id="5" name="Date Placeholder 4"/>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
            </a:r>
            <a:br>
              <a:rPr lang="hr-HR" dirty="0" smtClean="0"/>
            </a:br>
            <a:r>
              <a:rPr lang="hr-HR" dirty="0" smtClean="0"/>
              <a:t>"AIDS, odnosno HIV infekcija se prenosi ubodom komaraca"</a:t>
            </a:r>
            <a:br>
              <a:rPr lang="hr-HR" dirty="0" smtClean="0"/>
            </a:br>
            <a:endParaRPr lang="hr-HR" dirty="0"/>
          </a:p>
        </p:txBody>
      </p:sp>
      <p:sp>
        <p:nvSpPr>
          <p:cNvPr id="3" name="Content Placeholder 2"/>
          <p:cNvSpPr>
            <a:spLocks noGrp="1"/>
          </p:cNvSpPr>
          <p:nvPr>
            <p:ph idx="1"/>
          </p:nvPr>
        </p:nvSpPr>
        <p:spPr/>
        <p:txBody>
          <a:bodyPr>
            <a:normAutofit fontScale="85000" lnSpcReduction="20000"/>
          </a:bodyPr>
          <a:lstStyle/>
          <a:p>
            <a:r>
              <a:rPr lang="vi-VN" dirty="0" smtClean="0"/>
              <a:t>Krivo! Komarac ubadanjem ne ubacuje krv osobe koju je ranije sisao. Da, svi znamo da komarci prenose malariju s čovjeka na čovjeka... ali ne na taj način da prenese malo krvi s jedne osobe na drugu. Malariju prenose tako da se uzročnici malarije razvijaju u komarcu i kada dovoljno sazriju pređu ubodom u drugu osobu sasvim drugim mehanizmima koji nemaju nikakve veze s krvlju ranije ubodenog čovjeka. HIV nije sposoban za takav razvoj u komarcu, već odmah propadne u komarcu.</a:t>
            </a:r>
            <a:br>
              <a:rPr lang="vi-VN" dirty="0" smtClean="0"/>
            </a:br>
            <a:endParaRPr lang="hr-HR" dirty="0"/>
          </a:p>
        </p:txBody>
      </p:sp>
      <p:sp>
        <p:nvSpPr>
          <p:cNvPr id="4" name="Footer Placeholder 3"/>
          <p:cNvSpPr>
            <a:spLocks noGrp="1"/>
          </p:cNvSpPr>
          <p:nvPr>
            <p:ph type="ftr" sz="quarter" idx="11"/>
          </p:nvPr>
        </p:nvSpPr>
        <p:spPr/>
        <p:txBody>
          <a:bodyPr/>
          <a:lstStyle/>
          <a:p>
            <a:r>
              <a:rPr lang="hr-HR" smtClean="0"/>
              <a:t>OŠ Podturen</a:t>
            </a:r>
            <a:endParaRPr lang="hr-HR"/>
          </a:p>
        </p:txBody>
      </p:sp>
      <p:sp>
        <p:nvSpPr>
          <p:cNvPr id="5" name="Date Placeholder 4"/>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EPIDEMIOLOGIJA ZARAZE U RH – studeni 2012.</a:t>
            </a:r>
            <a:endParaRPr lang="hr-HR" dirty="0"/>
          </a:p>
        </p:txBody>
      </p:sp>
      <p:sp>
        <p:nvSpPr>
          <p:cNvPr id="3" name="Content Placeholder 2"/>
          <p:cNvSpPr>
            <a:spLocks noGrp="1"/>
          </p:cNvSpPr>
          <p:nvPr>
            <p:ph idx="1"/>
          </p:nvPr>
        </p:nvSpPr>
        <p:spPr/>
        <p:txBody>
          <a:bodyPr>
            <a:normAutofit/>
          </a:bodyPr>
          <a:lstStyle/>
          <a:p>
            <a:r>
              <a:rPr lang="hr-HR" dirty="0" smtClean="0"/>
              <a:t>Od 1985. godine, kada su prvi HIV pozitivni bolesnici registrirani u Hrvatskoj, do listopada 2012. godine u Hrvatskoj je registrirano ukupno 1.002 osobe kojima je dijagnosticirana HIV infekcija, od čega 365 oboljelih od AIDS-a. U istom je razdoblju 159 osoba umrlo od AIDS-a.</a:t>
            </a:r>
          </a:p>
          <a:p>
            <a:r>
              <a:rPr lang="hr-HR" dirty="0" smtClean="0"/>
              <a:t> </a:t>
            </a:r>
          </a:p>
          <a:p>
            <a:endParaRPr lang="hr-HR" dirty="0"/>
          </a:p>
        </p:txBody>
      </p:sp>
      <p:sp>
        <p:nvSpPr>
          <p:cNvPr id="4" name="Footer Placeholder 3"/>
          <p:cNvSpPr>
            <a:spLocks noGrp="1"/>
          </p:cNvSpPr>
          <p:nvPr>
            <p:ph type="ftr" sz="quarter" idx="11"/>
          </p:nvPr>
        </p:nvSpPr>
        <p:spPr/>
        <p:txBody>
          <a:bodyPr/>
          <a:lstStyle/>
          <a:p>
            <a:r>
              <a:rPr lang="hr-HR" smtClean="0"/>
              <a:t>OŠ Podturen</a:t>
            </a:r>
            <a:endParaRPr lang="hr-HR"/>
          </a:p>
        </p:txBody>
      </p:sp>
      <p:sp>
        <p:nvSpPr>
          <p:cNvPr id="5" name="Date Placeholder 4"/>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Kronologija ZARAZE u RH</a:t>
            </a:r>
            <a:endParaRPr lang="hr-HR" dirty="0"/>
          </a:p>
        </p:txBody>
      </p:sp>
      <p:pic>
        <p:nvPicPr>
          <p:cNvPr id="1026" name="Picture 2" descr="C:\Users\Tina\Desktop\hiv12_001.jpg"/>
          <p:cNvPicPr>
            <a:picLocks noGrp="1" noChangeAspect="1" noChangeArrowheads="1"/>
          </p:cNvPicPr>
          <p:nvPr>
            <p:ph idx="1"/>
          </p:nvPr>
        </p:nvPicPr>
        <p:blipFill>
          <a:blip r:embed="rId2"/>
          <a:srcRect/>
          <a:stretch>
            <a:fillRect/>
          </a:stretch>
        </p:blipFill>
        <p:spPr bwMode="auto">
          <a:xfrm>
            <a:off x="85376" y="2000240"/>
            <a:ext cx="9015968" cy="4357718"/>
          </a:xfrm>
          <a:prstGeom prst="rect">
            <a:avLst/>
          </a:prstGeom>
          <a:noFill/>
        </p:spPr>
      </p:pic>
      <p:sp>
        <p:nvSpPr>
          <p:cNvPr id="4" name="Footer Placeholder 3"/>
          <p:cNvSpPr>
            <a:spLocks noGrp="1"/>
          </p:cNvSpPr>
          <p:nvPr>
            <p:ph type="ftr" sz="quarter" idx="11"/>
          </p:nvPr>
        </p:nvSpPr>
        <p:spPr/>
        <p:txBody>
          <a:bodyPr/>
          <a:lstStyle/>
          <a:p>
            <a:r>
              <a:rPr lang="hr-HR" smtClean="0"/>
              <a:t>OŠ Podturen</a:t>
            </a:r>
            <a:endParaRPr lang="hr-HR"/>
          </a:p>
        </p:txBody>
      </p:sp>
      <p:sp>
        <p:nvSpPr>
          <p:cNvPr id="5" name="Date Placeholder 4"/>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smtClean="0"/>
              <a:t>ŠTO JE AIDS?</a:t>
            </a:r>
            <a:endParaRPr lang="hr-HR" dirty="0"/>
          </a:p>
        </p:txBody>
      </p:sp>
      <p:sp>
        <p:nvSpPr>
          <p:cNvPr id="2" name="Content Placeholder 1"/>
          <p:cNvSpPr>
            <a:spLocks noGrp="1"/>
          </p:cNvSpPr>
          <p:nvPr>
            <p:ph idx="1"/>
          </p:nvPr>
        </p:nvSpPr>
        <p:spPr/>
        <p:txBody>
          <a:bodyPr>
            <a:normAutofit lnSpcReduction="10000"/>
          </a:bodyPr>
          <a:lstStyle/>
          <a:p>
            <a:r>
              <a:rPr lang="hr-HR" dirty="0" smtClean="0"/>
              <a:t>AIDS (Sindrom stečene imunodeficijencije) je stanje uzrokovano HIV-om. Ulaskom virusa u krvotok dolazi do postupnog uništavanja imunološkog sustava kao prirodnog sustava za obranu od infekcija i bolesti kao što su: </a:t>
            </a:r>
          </a:p>
          <a:p>
            <a:r>
              <a:rPr lang="hr-HR" dirty="0" smtClean="0"/>
              <a:t>infekcije bronha, pluća, ezofagusa;</a:t>
            </a:r>
          </a:p>
          <a:p>
            <a:r>
              <a:rPr lang="hr-HR" dirty="0" smtClean="0"/>
              <a:t>invazivni karcinom grlića maternice;</a:t>
            </a:r>
          </a:p>
          <a:p>
            <a:r>
              <a:rPr lang="hr-HR" dirty="0" smtClean="0"/>
              <a:t>proljevi uzrokovani parazitima;</a:t>
            </a:r>
          </a:p>
          <a:p>
            <a:r>
              <a:rPr lang="hr-HR" dirty="0" smtClean="0"/>
              <a:t>herpes simplex</a:t>
            </a:r>
          </a:p>
          <a:p>
            <a:endParaRPr lang="hr-HR" dirty="0"/>
          </a:p>
        </p:txBody>
      </p:sp>
      <p:pic>
        <p:nvPicPr>
          <p:cNvPr id="28674" name="Picture 2" descr="http://www.mojevijesti.ba/slike/novosti/AAA%20MOJE%20VIJESTI/BOSNA%20I%20HERCEGOVINA/Asocijacija%20XY-aids.jpg"/>
          <p:cNvPicPr>
            <a:picLocks noChangeAspect="1" noChangeArrowheads="1"/>
          </p:cNvPicPr>
          <p:nvPr/>
        </p:nvPicPr>
        <p:blipFill>
          <a:blip r:embed="rId2"/>
          <a:srcRect/>
          <a:stretch>
            <a:fillRect/>
          </a:stretch>
        </p:blipFill>
        <p:spPr bwMode="auto">
          <a:xfrm>
            <a:off x="5715008" y="141783"/>
            <a:ext cx="3248021" cy="2072772"/>
          </a:xfrm>
          <a:prstGeom prst="rect">
            <a:avLst/>
          </a:prstGeom>
          <a:noFill/>
        </p:spPr>
      </p:pic>
      <p:sp>
        <p:nvSpPr>
          <p:cNvPr id="5" name="Footer Placeholder 4"/>
          <p:cNvSpPr>
            <a:spLocks noGrp="1"/>
          </p:cNvSpPr>
          <p:nvPr>
            <p:ph type="ftr" sz="quarter" idx="11"/>
          </p:nvPr>
        </p:nvSpPr>
        <p:spPr/>
        <p:txBody>
          <a:bodyPr/>
          <a:lstStyle/>
          <a:p>
            <a:r>
              <a:rPr lang="hr-HR" smtClean="0"/>
              <a:t>OŠ Podturen</a:t>
            </a:r>
            <a:endParaRPr lang="hr-HR"/>
          </a:p>
        </p:txBody>
      </p:sp>
      <p:sp>
        <p:nvSpPr>
          <p:cNvPr id="6" name="Date Placeholder 5"/>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CRNE BROJKE...</a:t>
            </a:r>
            <a:endParaRPr lang="hr-HR" dirty="0"/>
          </a:p>
        </p:txBody>
      </p:sp>
      <p:sp>
        <p:nvSpPr>
          <p:cNvPr id="3" name="Content Placeholder 2"/>
          <p:cNvSpPr>
            <a:spLocks noGrp="1"/>
          </p:cNvSpPr>
          <p:nvPr>
            <p:ph idx="1"/>
          </p:nvPr>
        </p:nvSpPr>
        <p:spPr/>
        <p:txBody>
          <a:bodyPr>
            <a:normAutofit fontScale="77500" lnSpcReduction="20000"/>
          </a:bodyPr>
          <a:lstStyle/>
          <a:p>
            <a:r>
              <a:rPr lang="hr-HR" dirty="0" smtClean="0"/>
              <a:t>U posljednjih 10 godina prosječno se godišnje registrira 50-60 inficiranih HIV-om (76 registriranih 2011. godine). Godišnja učestalost HIV infekcije kreće se u vrijednostima 12-17 na milijun stanovnika, što Hrvatsku i dalje svrstava u zemlje niske učestalosti HIV infekcije (57/1 milijun prosjek za zemlje EU/EEA u 2011.). Pobol od AIDS-a je u stagnaciji, a smrtnost u laganom padu. (Slika 1.)</a:t>
            </a:r>
          </a:p>
          <a:p>
            <a:r>
              <a:rPr lang="hr-HR" dirty="0" smtClean="0"/>
              <a:t>Među zaraženima i dalje dominiraju muškarci (86 %). Najveći broj infekcija registrira se u dobnoj skupini od 25 do 44 godina.</a:t>
            </a:r>
          </a:p>
          <a:p>
            <a:r>
              <a:rPr lang="hr-HR" dirty="0" smtClean="0"/>
              <a:t>U 2012. godini u prvih deset mjeseci prijavljeno je 56 novih slučajeva zaraze HIV-om, 16 oboljelih od AIDS-a i 5 smrti osoba oboljelih od AIDS-a, što je na razini zadnjih 10 godina.</a:t>
            </a:r>
          </a:p>
          <a:p>
            <a:endParaRPr lang="hr-HR" dirty="0"/>
          </a:p>
        </p:txBody>
      </p:sp>
      <p:sp>
        <p:nvSpPr>
          <p:cNvPr id="4" name="Footer Placeholder 3"/>
          <p:cNvSpPr>
            <a:spLocks noGrp="1"/>
          </p:cNvSpPr>
          <p:nvPr>
            <p:ph type="ftr" sz="quarter" idx="11"/>
          </p:nvPr>
        </p:nvSpPr>
        <p:spPr/>
        <p:txBody>
          <a:bodyPr/>
          <a:lstStyle/>
          <a:p>
            <a:r>
              <a:rPr lang="hr-HR" smtClean="0"/>
              <a:t>OŠ Podturen</a:t>
            </a:r>
            <a:endParaRPr lang="hr-HR"/>
          </a:p>
        </p:txBody>
      </p:sp>
      <p:sp>
        <p:nvSpPr>
          <p:cNvPr id="5" name="Date Placeholder 4"/>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000" b="1" dirty="0" smtClean="0"/>
              <a:t>........</a:t>
            </a:r>
            <a:r>
              <a:rPr lang="hr-HR" dirty="0" smtClean="0"/>
              <a:t/>
            </a:r>
            <a:br>
              <a:rPr lang="hr-HR" dirty="0" smtClean="0"/>
            </a:br>
            <a:endParaRPr lang="hr-HR" dirty="0"/>
          </a:p>
        </p:txBody>
      </p:sp>
      <p:sp>
        <p:nvSpPr>
          <p:cNvPr id="3" name="Content Placeholder 2"/>
          <p:cNvSpPr>
            <a:spLocks noGrp="1"/>
          </p:cNvSpPr>
          <p:nvPr>
            <p:ph idx="1"/>
          </p:nvPr>
        </p:nvSpPr>
        <p:spPr/>
        <p:txBody>
          <a:bodyPr/>
          <a:lstStyle/>
          <a:p>
            <a:pPr>
              <a:buNone/>
            </a:pPr>
            <a:r>
              <a:rPr lang="hr-HR" dirty="0" smtClean="0"/>
              <a:t>Od 1985. godine do danas je ukupno 12 djece HIV dobilo od svojih zaraženih majki. Ovaj mali rizik još je znatno smanjen s mogućnošću primjene preventivne terapije kod HIV pozitivnih trudnica i novorođenčadi.</a:t>
            </a:r>
          </a:p>
          <a:p>
            <a:pPr>
              <a:buNone/>
            </a:pPr>
            <a:endParaRPr lang="hr-HR" dirty="0"/>
          </a:p>
        </p:txBody>
      </p:sp>
      <p:sp>
        <p:nvSpPr>
          <p:cNvPr id="4" name="Footer Placeholder 3"/>
          <p:cNvSpPr>
            <a:spLocks noGrp="1"/>
          </p:cNvSpPr>
          <p:nvPr>
            <p:ph type="ftr" sz="quarter" idx="11"/>
          </p:nvPr>
        </p:nvSpPr>
        <p:spPr/>
        <p:txBody>
          <a:bodyPr/>
          <a:lstStyle/>
          <a:p>
            <a:r>
              <a:rPr lang="hr-HR" smtClean="0"/>
              <a:t>OŠ Podturen</a:t>
            </a:r>
            <a:endParaRPr lang="hr-HR"/>
          </a:p>
        </p:txBody>
      </p:sp>
      <p:sp>
        <p:nvSpPr>
          <p:cNvPr id="5" name="Date Placeholder 4"/>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TESTIRANJE....SPAŠAVA ŽIVOT</a:t>
            </a:r>
            <a:endParaRPr lang="hr-HR" dirty="0"/>
          </a:p>
        </p:txBody>
      </p:sp>
      <p:sp>
        <p:nvSpPr>
          <p:cNvPr id="3" name="Content Placeholder 2"/>
          <p:cNvSpPr>
            <a:spLocks noGrp="1"/>
          </p:cNvSpPr>
          <p:nvPr>
            <p:ph idx="1"/>
          </p:nvPr>
        </p:nvSpPr>
        <p:spPr/>
        <p:txBody>
          <a:bodyPr/>
          <a:lstStyle/>
          <a:p>
            <a:r>
              <a:rPr lang="hr-HR" dirty="0" smtClean="0"/>
              <a:t>U 2011. godini ukupno je testirano 292.864 osoba (uzoraka krvi) od čega je registrirano 161 HIV pozitivnih nalaza ili 0.06% (u 2010: 293.443 testiranja od čega 148 HIV pozitivnih nalaza ili 0,05%)</a:t>
            </a:r>
            <a:endParaRPr lang="hr-HR" dirty="0"/>
          </a:p>
        </p:txBody>
      </p:sp>
      <p:sp>
        <p:nvSpPr>
          <p:cNvPr id="4" name="Footer Placeholder 3"/>
          <p:cNvSpPr>
            <a:spLocks noGrp="1"/>
          </p:cNvSpPr>
          <p:nvPr>
            <p:ph type="ftr" sz="quarter" idx="11"/>
          </p:nvPr>
        </p:nvSpPr>
        <p:spPr/>
        <p:txBody>
          <a:bodyPr/>
          <a:lstStyle/>
          <a:p>
            <a:r>
              <a:rPr lang="hr-HR" smtClean="0"/>
              <a:t>OŠ Podturen</a:t>
            </a:r>
            <a:endParaRPr lang="hr-HR"/>
          </a:p>
        </p:txBody>
      </p:sp>
      <p:sp>
        <p:nvSpPr>
          <p:cNvPr id="5" name="Date Placeholder 4"/>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dirty="0" smtClean="0"/>
              <a:t>Centri za savjetovanje i testiranje na HIV</a:t>
            </a:r>
            <a:r>
              <a:rPr lang="hr-HR" dirty="0" smtClean="0"/>
              <a:t/>
            </a:r>
            <a:br>
              <a:rPr lang="hr-HR" dirty="0" smtClean="0"/>
            </a:br>
            <a:endParaRPr lang="hr-HR" dirty="0"/>
          </a:p>
        </p:txBody>
      </p:sp>
      <p:sp>
        <p:nvSpPr>
          <p:cNvPr id="3" name="Content Placeholder 2"/>
          <p:cNvSpPr>
            <a:spLocks noGrp="1"/>
          </p:cNvSpPr>
          <p:nvPr>
            <p:ph idx="1"/>
          </p:nvPr>
        </p:nvSpPr>
        <p:spPr/>
        <p:txBody>
          <a:bodyPr>
            <a:normAutofit fontScale="70000" lnSpcReduction="20000"/>
          </a:bodyPr>
          <a:lstStyle/>
          <a:p>
            <a:r>
              <a:rPr lang="hr-HR" dirty="0" smtClean="0">
                <a:solidFill>
                  <a:srgbClr val="FF0000"/>
                </a:solidFill>
              </a:rPr>
              <a:t>U Hrvatskoj od 2003. godine djeluje 10 Centara za anonimno i besplatno HIV savjetovanje i testiranje koji su do kraja 2011. godine pružili 32 534  savjetovanja za 17 780  korisnika, a isto toliko osoba testirano je na HIV (17 272). </a:t>
            </a:r>
          </a:p>
          <a:p>
            <a:r>
              <a:rPr lang="hr-HR" dirty="0" smtClean="0"/>
              <a:t>U prvih deset mjeseci 2012. godine u centrima je pruženo 3539  savjetovanja za 1862 korisnika, a 1821 osobe su se testirale na HIV. Rad centra temelji se na preventivnim aktivnostima koje kroz informiranje i savjetovanje imaju za cilj smanjenje rizičnih ponašanja u cijeloj populaciji kao i u populaciji s rizičnim ponašanjima za zarazu HIV-om. Dobrovoljno HIV testiranje uz savjetovanje omogućuje rano otkrivanje HIV infekcije, što omogućava pravovremeno liječenje i skrb za oboljele čime se sprečavaju ili smanjuju komplikacije bolesti i poboljšava životna prognoza oboljelih te sprečava nehotično širenje infekcije na druge. </a:t>
            </a:r>
          </a:p>
          <a:p>
            <a:endParaRPr lang="hr-HR" dirty="0"/>
          </a:p>
        </p:txBody>
      </p:sp>
      <p:sp>
        <p:nvSpPr>
          <p:cNvPr id="4" name="Footer Placeholder 3"/>
          <p:cNvSpPr>
            <a:spLocks noGrp="1"/>
          </p:cNvSpPr>
          <p:nvPr>
            <p:ph type="ftr" sz="quarter" idx="11"/>
          </p:nvPr>
        </p:nvSpPr>
        <p:spPr/>
        <p:txBody>
          <a:bodyPr/>
          <a:lstStyle/>
          <a:p>
            <a:r>
              <a:rPr lang="hr-HR" smtClean="0"/>
              <a:t>OŠ Podturen</a:t>
            </a:r>
            <a:endParaRPr lang="hr-HR"/>
          </a:p>
        </p:txBody>
      </p:sp>
      <p:sp>
        <p:nvSpPr>
          <p:cNvPr id="5" name="Date Placeholder 4"/>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dirty="0" smtClean="0"/>
              <a:t>Što mladi moraju znati/prihvatiti/usvojiti ?</a:t>
            </a:r>
            <a:r>
              <a:rPr lang="hr-HR" dirty="0" smtClean="0"/>
              <a:t/>
            </a:r>
            <a:br>
              <a:rPr lang="hr-HR" dirty="0" smtClean="0"/>
            </a:br>
            <a:endParaRPr lang="hr-HR" dirty="0"/>
          </a:p>
        </p:txBody>
      </p:sp>
      <p:sp>
        <p:nvSpPr>
          <p:cNvPr id="3" name="Content Placeholder 2"/>
          <p:cNvSpPr>
            <a:spLocks noGrp="1"/>
          </p:cNvSpPr>
          <p:nvPr>
            <p:ph idx="1"/>
          </p:nvPr>
        </p:nvSpPr>
        <p:spPr/>
        <p:txBody>
          <a:bodyPr>
            <a:normAutofit fontScale="77500" lnSpcReduction="20000"/>
          </a:bodyPr>
          <a:lstStyle/>
          <a:p>
            <a:r>
              <a:rPr lang="vi-VN" b="1" dirty="0" smtClean="0"/>
              <a:t>Važno je znati kako se lako sprječava HIV-infekcija. Odgađanjem spolnih odnosa do odrasle dobi, odnosno do emocionalne zrelosti štitite se od neželjenih spolnih odnosa, neželjene trudnoće i spolno prenosivih bolesti, uključujući HIV.</a:t>
            </a:r>
            <a:r>
              <a:rPr lang="vi-VN" dirty="0" smtClean="0"/>
              <a:t/>
            </a:r>
            <a:br>
              <a:rPr lang="vi-VN" dirty="0" smtClean="0"/>
            </a:br>
            <a:r>
              <a:rPr lang="vi-VN" dirty="0" smtClean="0"/>
              <a:t/>
            </a:r>
            <a:br>
              <a:rPr lang="vi-VN" dirty="0" smtClean="0"/>
            </a:br>
            <a:r>
              <a:rPr lang="vi-VN" dirty="0" smtClean="0"/>
              <a:t>o Kako se HIV prenosi, ali i kako se ne prenosi.</a:t>
            </a:r>
            <a:br>
              <a:rPr lang="vi-VN" dirty="0" smtClean="0"/>
            </a:br>
            <a:r>
              <a:rPr lang="vi-VN" dirty="0" smtClean="0"/>
              <a:t/>
            </a:r>
            <a:br>
              <a:rPr lang="vi-VN" dirty="0" smtClean="0"/>
            </a:br>
            <a:r>
              <a:rPr lang="vi-VN" dirty="0" smtClean="0"/>
              <a:t>o Odgađanje spolnih odnosa – to znači ne izlagati se</a:t>
            </a:r>
            <a:br>
              <a:rPr lang="vi-VN" dirty="0" smtClean="0"/>
            </a:br>
            <a:r>
              <a:rPr lang="vi-VN" dirty="0" smtClean="0"/>
              <a:t>HIV-u i drugim spolno prenosivim bolestima.</a:t>
            </a:r>
            <a:br>
              <a:rPr lang="vi-VN" dirty="0" smtClean="0"/>
            </a:br>
            <a:endParaRPr lang="hr-HR" dirty="0"/>
          </a:p>
        </p:txBody>
      </p:sp>
      <p:sp>
        <p:nvSpPr>
          <p:cNvPr id="4" name="Footer Placeholder 3"/>
          <p:cNvSpPr>
            <a:spLocks noGrp="1"/>
          </p:cNvSpPr>
          <p:nvPr>
            <p:ph type="ftr" sz="quarter" idx="11"/>
          </p:nvPr>
        </p:nvSpPr>
        <p:spPr/>
        <p:txBody>
          <a:bodyPr/>
          <a:lstStyle/>
          <a:p>
            <a:r>
              <a:rPr lang="hr-HR" smtClean="0"/>
              <a:t>OŠ Podturen</a:t>
            </a:r>
            <a:endParaRPr lang="hr-HR"/>
          </a:p>
        </p:txBody>
      </p:sp>
      <p:sp>
        <p:nvSpPr>
          <p:cNvPr id="5" name="Date Placeholder 4"/>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dirty="0" smtClean="0"/>
              <a:t>Mladi koji odgađaju spolne odnose do odrasle dobi:</a:t>
            </a:r>
            <a:r>
              <a:rPr lang="vi-VN" dirty="0" smtClean="0"/>
              <a:t/>
            </a:r>
            <a:br>
              <a:rPr lang="vi-VN" dirty="0" smtClean="0"/>
            </a:br>
            <a:endParaRPr lang="hr-HR" dirty="0"/>
          </a:p>
        </p:txBody>
      </p:sp>
      <p:sp>
        <p:nvSpPr>
          <p:cNvPr id="3" name="Content Placeholder 2"/>
          <p:cNvSpPr>
            <a:spLocks noGrp="1"/>
          </p:cNvSpPr>
          <p:nvPr>
            <p:ph idx="1"/>
          </p:nvPr>
        </p:nvSpPr>
        <p:spPr/>
        <p:txBody>
          <a:bodyPr>
            <a:normAutofit fontScale="92500" lnSpcReduction="20000"/>
          </a:bodyPr>
          <a:lstStyle/>
          <a:p>
            <a:r>
              <a:rPr lang="vi-VN" dirty="0" smtClean="0"/>
              <a:t/>
            </a:r>
            <a:br>
              <a:rPr lang="vi-VN" dirty="0" smtClean="0"/>
            </a:br>
            <a:r>
              <a:rPr lang="vi-VN" dirty="0" smtClean="0"/>
              <a:t>• Ne riskiraju da će biti povrijeđeni, imati</a:t>
            </a:r>
            <a:br>
              <a:rPr lang="vi-VN" dirty="0" smtClean="0"/>
            </a:br>
            <a:r>
              <a:rPr lang="vi-VN" dirty="0" smtClean="0"/>
              <a:t>osjećaj krivnje,…koji mogu imati ako za spolne odnose </a:t>
            </a:r>
            <a:br>
              <a:rPr lang="vi-VN" dirty="0" smtClean="0"/>
            </a:br>
            <a:r>
              <a:rPr lang="vi-VN" dirty="0" smtClean="0"/>
              <a:t>nisu spremni,</a:t>
            </a:r>
            <a:br>
              <a:rPr lang="vi-VN" dirty="0" smtClean="0"/>
            </a:br>
            <a:r>
              <a:rPr lang="vi-VN" dirty="0" smtClean="0"/>
              <a:t/>
            </a:r>
            <a:br>
              <a:rPr lang="vi-VN" dirty="0" smtClean="0"/>
            </a:br>
            <a:r>
              <a:rPr lang="vi-VN" dirty="0" smtClean="0"/>
              <a:t>• Izbjegavaju neželjenu trudnoću – dijete </a:t>
            </a:r>
            <a:br>
              <a:rPr lang="vi-VN" dirty="0" smtClean="0"/>
            </a:br>
            <a:r>
              <a:rPr lang="vi-VN" dirty="0" smtClean="0"/>
              <a:t>može jako otežati život srednjoškolcima,</a:t>
            </a:r>
            <a:br>
              <a:rPr lang="vi-VN" dirty="0" smtClean="0"/>
            </a:br>
            <a:r>
              <a:rPr lang="vi-VN" dirty="0" smtClean="0"/>
              <a:t/>
            </a:r>
            <a:br>
              <a:rPr lang="vi-VN" dirty="0" smtClean="0"/>
            </a:br>
            <a:r>
              <a:rPr lang="vi-VN" dirty="0" smtClean="0"/>
              <a:t>• Mogu naučiti izgraditi odnose koji se </a:t>
            </a:r>
            <a:br>
              <a:rPr lang="vi-VN" dirty="0" smtClean="0"/>
            </a:br>
            <a:r>
              <a:rPr lang="vi-VN" dirty="0" smtClean="0"/>
              <a:t>temelje na prijateljstvu i povjerenju, a</a:t>
            </a:r>
            <a:br>
              <a:rPr lang="vi-VN" dirty="0" smtClean="0"/>
            </a:br>
            <a:r>
              <a:rPr lang="vi-VN" dirty="0" smtClean="0"/>
              <a:t>ne samo na spolnoj privlačnosti.</a:t>
            </a:r>
            <a:endParaRPr lang="hr-HR" dirty="0"/>
          </a:p>
        </p:txBody>
      </p:sp>
      <p:sp>
        <p:nvSpPr>
          <p:cNvPr id="4" name="Footer Placeholder 3"/>
          <p:cNvSpPr>
            <a:spLocks noGrp="1"/>
          </p:cNvSpPr>
          <p:nvPr>
            <p:ph type="ftr" sz="quarter" idx="11"/>
          </p:nvPr>
        </p:nvSpPr>
        <p:spPr/>
        <p:txBody>
          <a:bodyPr/>
          <a:lstStyle/>
          <a:p>
            <a:r>
              <a:rPr lang="hr-HR" smtClean="0"/>
              <a:t>OŠ Podturen</a:t>
            </a:r>
            <a:endParaRPr lang="hr-HR"/>
          </a:p>
        </p:txBody>
      </p:sp>
      <p:sp>
        <p:nvSpPr>
          <p:cNvPr id="5" name="Date Placeholder 4"/>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MLADI MORAJU ZNATI.....</a:t>
            </a:r>
            <a:endParaRPr lang="hr-HR" dirty="0"/>
          </a:p>
        </p:txBody>
      </p:sp>
      <p:sp>
        <p:nvSpPr>
          <p:cNvPr id="3" name="Content Placeholder 2"/>
          <p:cNvSpPr>
            <a:spLocks noGrp="1"/>
          </p:cNvSpPr>
          <p:nvPr>
            <p:ph idx="1"/>
          </p:nvPr>
        </p:nvSpPr>
        <p:spPr/>
        <p:txBody>
          <a:bodyPr>
            <a:normAutofit fontScale="55000" lnSpcReduction="20000"/>
          </a:bodyPr>
          <a:lstStyle/>
          <a:p>
            <a:r>
              <a:rPr lang="vi-VN" dirty="0" smtClean="0"/>
              <a:t/>
            </a:r>
            <a:br>
              <a:rPr lang="vi-VN" dirty="0" smtClean="0"/>
            </a:br>
            <a:r>
              <a:rPr lang="vi-VN" dirty="0" smtClean="0"/>
              <a:t/>
            </a:r>
            <a:br>
              <a:rPr lang="vi-VN" dirty="0" smtClean="0"/>
            </a:br>
            <a:r>
              <a:rPr lang="vi-VN" dirty="0" smtClean="0"/>
              <a:t>• Suzdržavanje od bilo kojeg oblika spolnog odnosa (apstinencija) je najbolji način zaštite od HIV-a. To je ujedno i najbolji način zaštite od drugih spolno prenosivih bolesti i trudnoće.</a:t>
            </a:r>
            <a:br>
              <a:rPr lang="vi-VN" dirty="0" smtClean="0"/>
            </a:br>
            <a:r>
              <a:rPr lang="vi-VN" dirty="0" smtClean="0"/>
              <a:t/>
            </a:r>
            <a:br>
              <a:rPr lang="vi-VN" dirty="0" smtClean="0"/>
            </a:br>
            <a:r>
              <a:rPr lang="vi-VN" dirty="0" smtClean="0"/>
              <a:t>• Uzajamno vjeran odnos sa nezaraženim partnerom je učinkovit kao i apstinencija.</a:t>
            </a:r>
            <a:br>
              <a:rPr lang="vi-VN" dirty="0" smtClean="0"/>
            </a:br>
            <a:r>
              <a:rPr lang="vi-VN" dirty="0" smtClean="0"/>
              <a:t/>
            </a:r>
            <a:br>
              <a:rPr lang="vi-VN" dirty="0" smtClean="0"/>
            </a:br>
            <a:r>
              <a:rPr lang="vi-VN" dirty="0" smtClean="0"/>
              <a:t>• Mladi koji odluče imati spolne odnose moraju se zaštititi od spolno prenosivih bolesti (uključujući HIV) te od neželjene trudnoće. Zato moraju dosljedno koristiti prezervative pri svakom obliku spolnog kontakta (oralni, vaginalni, analni spolni odnos). Prezervativi su vrlo učinkoviti – smatra se da je 10 000 puta bolje koristiti prezervative nego ne koristiti.</a:t>
            </a:r>
            <a:br>
              <a:rPr lang="vi-VN" dirty="0" smtClean="0"/>
            </a:br>
            <a:r>
              <a:rPr lang="vi-VN" dirty="0" smtClean="0"/>
              <a:t/>
            </a:r>
            <a:br>
              <a:rPr lang="vi-VN" dirty="0" smtClean="0"/>
            </a:br>
            <a:r>
              <a:rPr lang="vi-VN" dirty="0" smtClean="0"/>
              <a:t>• Mladi trebaju izbjegavati sve droge i alkohol, jer onemogućuju dobro prosuđivanje i odlučivanje te mogu potisnuti imunološki sustav. Razmjena igala izlaže mlade riziku za HIV (igle za intravensko uzimanje droga, bušenje ušiju, « piercing », « skin popping », tetoviranje).</a:t>
            </a:r>
            <a:endParaRPr lang="hr-HR" dirty="0"/>
          </a:p>
        </p:txBody>
      </p:sp>
      <p:sp>
        <p:nvSpPr>
          <p:cNvPr id="4" name="Footer Placeholder 3"/>
          <p:cNvSpPr>
            <a:spLocks noGrp="1"/>
          </p:cNvSpPr>
          <p:nvPr>
            <p:ph type="ftr" sz="quarter" idx="11"/>
          </p:nvPr>
        </p:nvSpPr>
        <p:spPr/>
        <p:txBody>
          <a:bodyPr/>
          <a:lstStyle/>
          <a:p>
            <a:r>
              <a:rPr lang="hr-HR" smtClean="0"/>
              <a:t>OŠ Podturen</a:t>
            </a:r>
            <a:endParaRPr lang="hr-HR"/>
          </a:p>
        </p:txBody>
      </p:sp>
      <p:sp>
        <p:nvSpPr>
          <p:cNvPr id="5" name="Date Placeholder 4"/>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hr-HR" dirty="0" smtClean="0"/>
              <a:t>kaposijev sindrom;</a:t>
            </a:r>
          </a:p>
          <a:p>
            <a:r>
              <a:rPr lang="hr-HR" dirty="0" smtClean="0"/>
              <a:t>limfomi (vrsta karcinoma limfe ili limfnih čvorova);</a:t>
            </a:r>
          </a:p>
          <a:p>
            <a:r>
              <a:rPr lang="hr-HR" dirty="0" smtClean="0"/>
              <a:t>različite bakterijske infekcije koje izazivaju groznice, gubitak težine i probavne smetnje;</a:t>
            </a:r>
          </a:p>
          <a:p>
            <a:r>
              <a:rPr lang="hr-HR" dirty="0" smtClean="0"/>
              <a:t>upale pluća;</a:t>
            </a:r>
          </a:p>
          <a:p>
            <a:r>
              <a:rPr lang="hr-HR" dirty="0" smtClean="0"/>
              <a:t>toksoplazmu mozga (bolest koju uzrokuje parazit);</a:t>
            </a:r>
          </a:p>
          <a:p>
            <a:r>
              <a:rPr lang="hr-HR" dirty="0" smtClean="0"/>
              <a:t>tuberkoloza</a:t>
            </a:r>
          </a:p>
          <a:p>
            <a:endParaRPr lang="hr-HR" dirty="0"/>
          </a:p>
        </p:txBody>
      </p:sp>
      <p:pic>
        <p:nvPicPr>
          <p:cNvPr id="27650" name="Picture 2" descr="http://www.index.hr/images2/hivvirus1vv.jpg"/>
          <p:cNvPicPr>
            <a:picLocks noChangeAspect="1" noChangeArrowheads="1"/>
          </p:cNvPicPr>
          <p:nvPr/>
        </p:nvPicPr>
        <p:blipFill>
          <a:blip r:embed="rId2"/>
          <a:srcRect/>
          <a:stretch>
            <a:fillRect/>
          </a:stretch>
        </p:blipFill>
        <p:spPr bwMode="auto">
          <a:xfrm>
            <a:off x="5429256" y="214290"/>
            <a:ext cx="3290891" cy="2190747"/>
          </a:xfrm>
          <a:prstGeom prst="rect">
            <a:avLst/>
          </a:prstGeom>
          <a:noFill/>
        </p:spPr>
      </p:pic>
      <p:sp>
        <p:nvSpPr>
          <p:cNvPr id="4" name="Footer Placeholder 3"/>
          <p:cNvSpPr>
            <a:spLocks noGrp="1"/>
          </p:cNvSpPr>
          <p:nvPr>
            <p:ph type="ftr" sz="quarter" idx="11"/>
          </p:nvPr>
        </p:nvSpPr>
        <p:spPr/>
        <p:txBody>
          <a:bodyPr/>
          <a:lstStyle/>
          <a:p>
            <a:r>
              <a:rPr lang="hr-HR" smtClean="0"/>
              <a:t>OŠ Podturen</a:t>
            </a:r>
            <a:endParaRPr lang="hr-HR"/>
          </a:p>
        </p:txBody>
      </p:sp>
      <p:sp>
        <p:nvSpPr>
          <p:cNvPr id="5" name="Date Placeholder 4"/>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smtClean="0"/>
              <a:t>KAKO SE PRENOSI ?</a:t>
            </a:r>
            <a:endParaRPr lang="hr-HR" dirty="0"/>
          </a:p>
        </p:txBody>
      </p:sp>
      <p:sp>
        <p:nvSpPr>
          <p:cNvPr id="2" name="Content Placeholder 1"/>
          <p:cNvSpPr>
            <a:spLocks noGrp="1"/>
          </p:cNvSpPr>
          <p:nvPr>
            <p:ph idx="1"/>
          </p:nvPr>
        </p:nvSpPr>
        <p:spPr/>
        <p:txBody>
          <a:bodyPr>
            <a:normAutofit/>
          </a:bodyPr>
          <a:lstStyle/>
          <a:p>
            <a:pPr>
              <a:buNone/>
            </a:pPr>
            <a:endParaRPr lang="hr-HR" b="1" dirty="0" smtClean="0"/>
          </a:p>
          <a:p>
            <a:r>
              <a:rPr lang="hr-HR" dirty="0" smtClean="0"/>
              <a:t>HIV infekcija se prenosi krvlju i tjelesnim izlučevinama (prvenstveno sjemenom tekućinom, vaginalnim sekretom i majčinim, mlijekom) zaraženih ososba. Prenosi se: </a:t>
            </a:r>
          </a:p>
          <a:p>
            <a:r>
              <a:rPr lang="hr-HR" dirty="0" smtClean="0"/>
              <a:t>spolno (u prvom redu nezaštićenim vaginalnim i analnim odnosom);</a:t>
            </a:r>
          </a:p>
          <a:p>
            <a:endParaRPr lang="hr-HR" dirty="0"/>
          </a:p>
        </p:txBody>
      </p:sp>
      <p:sp>
        <p:nvSpPr>
          <p:cNvPr id="4" name="Footer Placeholder 3"/>
          <p:cNvSpPr>
            <a:spLocks noGrp="1"/>
          </p:cNvSpPr>
          <p:nvPr>
            <p:ph type="ftr" sz="quarter" idx="11"/>
          </p:nvPr>
        </p:nvSpPr>
        <p:spPr/>
        <p:txBody>
          <a:bodyPr/>
          <a:lstStyle/>
          <a:p>
            <a:r>
              <a:rPr lang="hr-HR" smtClean="0"/>
              <a:t>OŠ Podturen</a:t>
            </a:r>
            <a:endParaRPr lang="hr-HR"/>
          </a:p>
        </p:txBody>
      </p:sp>
      <p:sp>
        <p:nvSpPr>
          <p:cNvPr id="5" name="Date Placeholder 4"/>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229600" cy="1398587"/>
          </a:xfrm>
        </p:spPr>
        <p:txBody>
          <a:bodyPr>
            <a:normAutofit fontScale="90000"/>
          </a:bodyPr>
          <a:lstStyle/>
          <a:p>
            <a:r>
              <a:rPr lang="hr-HR" dirty="0" smtClean="0"/>
              <a:t>krvlju (ubodi zaraženom iglom ili drugim oštrim predmetima);</a:t>
            </a:r>
            <a:br>
              <a:rPr lang="hr-HR" dirty="0" smtClean="0"/>
            </a:br>
            <a:endParaRPr lang="hr-HR" dirty="0"/>
          </a:p>
        </p:txBody>
      </p:sp>
      <p:pic>
        <p:nvPicPr>
          <p:cNvPr id="45058" name="Picture 2" descr="http://www.aidsresurs.rs/files/u2/IV_korisnik.jpg"/>
          <p:cNvPicPr>
            <a:picLocks noChangeAspect="1" noChangeArrowheads="1"/>
          </p:cNvPicPr>
          <p:nvPr/>
        </p:nvPicPr>
        <p:blipFill>
          <a:blip r:embed="rId2"/>
          <a:srcRect/>
          <a:stretch>
            <a:fillRect/>
          </a:stretch>
        </p:blipFill>
        <p:spPr bwMode="auto">
          <a:xfrm>
            <a:off x="1857356" y="1419224"/>
            <a:ext cx="4524375" cy="5438776"/>
          </a:xfrm>
          <a:prstGeom prst="rect">
            <a:avLst/>
          </a:prstGeom>
          <a:noFill/>
        </p:spPr>
      </p:pic>
      <p:sp>
        <p:nvSpPr>
          <p:cNvPr id="4" name="Footer Placeholder 3"/>
          <p:cNvSpPr>
            <a:spLocks noGrp="1"/>
          </p:cNvSpPr>
          <p:nvPr>
            <p:ph type="ftr" sz="quarter" idx="11"/>
          </p:nvPr>
        </p:nvSpPr>
        <p:spPr/>
        <p:txBody>
          <a:bodyPr/>
          <a:lstStyle/>
          <a:p>
            <a:r>
              <a:rPr lang="hr-HR" smtClean="0"/>
              <a:t>OŠ Podturen</a:t>
            </a:r>
            <a:endParaRPr lang="hr-HR"/>
          </a:p>
        </p:txBody>
      </p:sp>
      <p:sp>
        <p:nvSpPr>
          <p:cNvPr id="5" name="Date Placeholder 4"/>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229600" cy="1398587"/>
          </a:xfrm>
        </p:spPr>
        <p:txBody>
          <a:bodyPr>
            <a:normAutofit fontScale="90000"/>
          </a:bodyPr>
          <a:lstStyle/>
          <a:p>
            <a:r>
              <a:rPr lang="hr-HR" sz="3600" dirty="0" smtClean="0"/>
              <a:t>uporabom zaraženih instrumenata kod tetovaže, piercinga i sl</a:t>
            </a:r>
            <a:r>
              <a:rPr lang="hr-HR" dirty="0" smtClean="0"/>
              <a:t/>
            </a:r>
            <a:br>
              <a:rPr lang="hr-HR" dirty="0" smtClean="0"/>
            </a:br>
            <a:endParaRPr lang="hr-HR" dirty="0"/>
          </a:p>
        </p:txBody>
      </p:sp>
      <p:pic>
        <p:nvPicPr>
          <p:cNvPr id="44034" name="Picture 2" descr="http://hercegovina.info/img/repository/2010/04/web_image/sto-govori-njegova-a-sto-njezina-tetovaza.jpg"/>
          <p:cNvPicPr>
            <a:picLocks noChangeAspect="1" noChangeArrowheads="1"/>
          </p:cNvPicPr>
          <p:nvPr/>
        </p:nvPicPr>
        <p:blipFill>
          <a:blip r:embed="rId2"/>
          <a:srcRect/>
          <a:stretch>
            <a:fillRect/>
          </a:stretch>
        </p:blipFill>
        <p:spPr bwMode="auto">
          <a:xfrm>
            <a:off x="714347" y="1571612"/>
            <a:ext cx="4179121" cy="2786082"/>
          </a:xfrm>
          <a:prstGeom prst="rect">
            <a:avLst/>
          </a:prstGeom>
          <a:noFill/>
        </p:spPr>
      </p:pic>
      <p:sp>
        <p:nvSpPr>
          <p:cNvPr id="44036" name="AutoShape 4" descr="http://www.zena.hr/upload/pirsIMG_3217.jpg"/>
          <p:cNvSpPr>
            <a:spLocks noChangeAspect="1" noChangeArrowheads="1"/>
          </p:cNvSpPr>
          <p:nvPr/>
        </p:nvSpPr>
        <p:spPr bwMode="auto">
          <a:xfrm>
            <a:off x="155575" y="-1028700"/>
            <a:ext cx="2857500" cy="2143125"/>
          </a:xfrm>
          <a:prstGeom prst="rect">
            <a:avLst/>
          </a:prstGeom>
          <a:noFill/>
        </p:spPr>
        <p:txBody>
          <a:bodyPr vert="horz" wrap="square" lIns="91440" tIns="45720" rIns="91440" bIns="45720" numCol="1" anchor="t" anchorCtr="0" compatLnSpc="1">
            <a:prstTxWarp prst="textNoShape">
              <a:avLst/>
            </a:prstTxWarp>
          </a:bodyPr>
          <a:lstStyle/>
          <a:p>
            <a:endParaRPr lang="hr-HR"/>
          </a:p>
        </p:txBody>
      </p:sp>
      <p:pic>
        <p:nvPicPr>
          <p:cNvPr id="44038" name="Picture 6" descr="http://www.zena.hr/upload/pirsIMG_3217.jpg"/>
          <p:cNvPicPr>
            <a:picLocks noChangeAspect="1" noChangeArrowheads="1"/>
          </p:cNvPicPr>
          <p:nvPr/>
        </p:nvPicPr>
        <p:blipFill>
          <a:blip r:embed="rId3"/>
          <a:srcRect/>
          <a:stretch>
            <a:fillRect/>
          </a:stretch>
        </p:blipFill>
        <p:spPr bwMode="auto">
          <a:xfrm>
            <a:off x="4929190" y="3357562"/>
            <a:ext cx="3905257" cy="2928943"/>
          </a:xfrm>
          <a:prstGeom prst="rect">
            <a:avLst/>
          </a:prstGeom>
          <a:noFill/>
        </p:spPr>
      </p:pic>
      <p:sp>
        <p:nvSpPr>
          <p:cNvPr id="6" name="Footer Placeholder 5"/>
          <p:cNvSpPr>
            <a:spLocks noGrp="1"/>
          </p:cNvSpPr>
          <p:nvPr>
            <p:ph type="ftr" sz="quarter" idx="11"/>
          </p:nvPr>
        </p:nvSpPr>
        <p:spPr/>
        <p:txBody>
          <a:bodyPr/>
          <a:lstStyle/>
          <a:p>
            <a:r>
              <a:rPr lang="hr-HR" smtClean="0"/>
              <a:t>OŠ Podturen</a:t>
            </a:r>
            <a:endParaRPr lang="hr-HR"/>
          </a:p>
        </p:txBody>
      </p:sp>
      <p:sp>
        <p:nvSpPr>
          <p:cNvPr id="7" name="Date Placeholder 6"/>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428604"/>
            <a:ext cx="8072494" cy="1569660"/>
          </a:xfrm>
          <a:prstGeom prst="rect">
            <a:avLst/>
          </a:prstGeom>
        </p:spPr>
        <p:txBody>
          <a:bodyPr wrap="square">
            <a:spAutoFit/>
          </a:bodyPr>
          <a:lstStyle/>
          <a:p>
            <a:r>
              <a:rPr lang="hr-HR" sz="3200" dirty="0" smtClean="0">
                <a:solidFill>
                  <a:srgbClr val="FF0000"/>
                </a:solidFill>
              </a:rPr>
              <a:t>prenatalan način prenošenja zaraze s majke na dijete tijekom trudnoće i dojenja</a:t>
            </a:r>
          </a:p>
        </p:txBody>
      </p:sp>
      <p:pic>
        <p:nvPicPr>
          <p:cNvPr id="47106" name="Picture 2" descr="http://www.delo.si/assets/media/picture/20121009/djvu_106354_puceljg_reut-dojenje.jpeg?rev=2"/>
          <p:cNvPicPr>
            <a:picLocks noChangeAspect="1" noChangeArrowheads="1"/>
          </p:cNvPicPr>
          <p:nvPr/>
        </p:nvPicPr>
        <p:blipFill>
          <a:blip r:embed="rId2"/>
          <a:srcRect/>
          <a:stretch>
            <a:fillRect/>
          </a:stretch>
        </p:blipFill>
        <p:spPr bwMode="auto">
          <a:xfrm>
            <a:off x="2285984" y="1419224"/>
            <a:ext cx="4095750" cy="5438776"/>
          </a:xfrm>
          <a:prstGeom prst="rect">
            <a:avLst/>
          </a:prstGeom>
          <a:noFill/>
        </p:spPr>
      </p:pic>
      <p:sp>
        <p:nvSpPr>
          <p:cNvPr id="4" name="Footer Placeholder 3"/>
          <p:cNvSpPr>
            <a:spLocks noGrp="1"/>
          </p:cNvSpPr>
          <p:nvPr>
            <p:ph type="ftr" sz="quarter" idx="11"/>
          </p:nvPr>
        </p:nvSpPr>
        <p:spPr/>
        <p:txBody>
          <a:bodyPr/>
          <a:lstStyle/>
          <a:p>
            <a:r>
              <a:rPr lang="hr-HR" smtClean="0"/>
              <a:t>OŠ Podturen</a:t>
            </a:r>
            <a:endParaRPr lang="hr-HR"/>
          </a:p>
        </p:txBody>
      </p:sp>
      <p:sp>
        <p:nvSpPr>
          <p:cNvPr id="5" name="Date Placeholder 4"/>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hr-HR"/>
          </a:p>
        </p:txBody>
      </p:sp>
      <p:sp>
        <p:nvSpPr>
          <p:cNvPr id="2" name="Content Placeholder 1"/>
          <p:cNvSpPr>
            <a:spLocks noGrp="1"/>
          </p:cNvSpPr>
          <p:nvPr>
            <p:ph idx="1"/>
          </p:nvPr>
        </p:nvSpPr>
        <p:spPr/>
        <p:txBody>
          <a:bodyPr/>
          <a:lstStyle/>
          <a:p>
            <a:r>
              <a:rPr lang="hr-HR" dirty="0" smtClean="0"/>
              <a:t>Zaražene osobe ne moraju imati nikakve simptome pa i ne moraju znati da su zaražene s HIV-om, ali mogu prenijeti virus na drugu osobu. Vanjski izgled ništa nam ne mora govoriti o HIV statusu neke osobe</a:t>
            </a:r>
          </a:p>
          <a:p>
            <a:endParaRPr lang="hr-HR" dirty="0"/>
          </a:p>
        </p:txBody>
      </p:sp>
      <p:sp>
        <p:nvSpPr>
          <p:cNvPr id="4" name="Footer Placeholder 3"/>
          <p:cNvSpPr>
            <a:spLocks noGrp="1"/>
          </p:cNvSpPr>
          <p:nvPr>
            <p:ph type="ftr" sz="quarter" idx="11"/>
          </p:nvPr>
        </p:nvSpPr>
        <p:spPr/>
        <p:txBody>
          <a:bodyPr/>
          <a:lstStyle/>
          <a:p>
            <a:r>
              <a:rPr lang="hr-HR" smtClean="0"/>
              <a:t>OŠ Podturen</a:t>
            </a:r>
            <a:endParaRPr lang="hr-HR"/>
          </a:p>
        </p:txBody>
      </p:sp>
      <p:sp>
        <p:nvSpPr>
          <p:cNvPr id="5" name="Date Placeholder 4"/>
          <p:cNvSpPr>
            <a:spLocks noGrp="1"/>
          </p:cNvSpPr>
          <p:nvPr>
            <p:ph type="dt" sz="half" idx="10"/>
          </p:nvPr>
        </p:nvSpPr>
        <p:spPr/>
        <p:txBody>
          <a:bodyPr/>
          <a:lstStyle/>
          <a:p>
            <a:r>
              <a:rPr lang="sr-Latn-CS" smtClean="0"/>
              <a:t>6.12.2012</a:t>
            </a:r>
            <a:endParaRPr lang="hr-H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60</TotalTime>
  <Words>1217</Words>
  <Application>Microsoft Office PowerPoint</Application>
  <PresentationFormat>Prikaz na zaslonu (4:3)</PresentationFormat>
  <Paragraphs>162</Paragraphs>
  <Slides>36</Slides>
  <Notes>0</Notes>
  <HiddenSlides>0</HiddenSlides>
  <MMClips>0</MMClips>
  <ScaleCrop>false</ScaleCrop>
  <HeadingPairs>
    <vt:vector size="4" baseType="variant">
      <vt:variant>
        <vt:lpstr>Tema</vt:lpstr>
      </vt:variant>
      <vt:variant>
        <vt:i4>1</vt:i4>
      </vt:variant>
      <vt:variant>
        <vt:lpstr>Naslovi slajdova</vt:lpstr>
      </vt:variant>
      <vt:variant>
        <vt:i4>36</vt:i4>
      </vt:variant>
    </vt:vector>
  </HeadingPairs>
  <TitlesOfParts>
    <vt:vector size="37" baseType="lpstr">
      <vt:lpstr>Verve</vt:lpstr>
      <vt:lpstr>Slajd 1</vt:lpstr>
      <vt:lpstr>ŠTO JE HIV?</vt:lpstr>
      <vt:lpstr>ŠTO JE AIDS?</vt:lpstr>
      <vt:lpstr>Slajd 4</vt:lpstr>
      <vt:lpstr>KAKO SE PRENOSI ?</vt:lpstr>
      <vt:lpstr>krvlju (ubodi zaraženom iglom ili drugim oštrim predmetima); </vt:lpstr>
      <vt:lpstr>uporabom zaraženih instrumenata kod tetovaže, piercinga i sl </vt:lpstr>
      <vt:lpstr>Slajd 8</vt:lpstr>
      <vt:lpstr>Slajd 9</vt:lpstr>
      <vt:lpstr>KAKO SE HIV NE PRENOSI?</vt:lpstr>
      <vt:lpstr>Slajd 11</vt:lpstr>
      <vt:lpstr>KAKO SE ZAŠTITITI?</vt:lpstr>
      <vt:lpstr>DA BISTE SMANJILI RIZIK OD HIV INFEKCIJE....</vt:lpstr>
      <vt:lpstr>Slajd 14</vt:lpstr>
      <vt:lpstr>Slajd 15</vt:lpstr>
      <vt:lpstr>   EDUKATIVNI FILM    </vt:lpstr>
      <vt:lpstr>ZAIGRAJMO I UČIMO</vt:lpstr>
      <vt:lpstr>PONOVIMO</vt:lpstr>
      <vt:lpstr>Slajd 19</vt:lpstr>
      <vt:lpstr>NAJČEŠĆE LAŽI I ZABLUDE....</vt:lpstr>
      <vt:lpstr>"HIV se prenosi kihanjem i kašljanjem"</vt:lpstr>
      <vt:lpstr> Osobe koje su se zarazile HIV-om spolnim putem ili intravenskim korištenjem droga su dobili što su i zaslužili"  </vt:lpstr>
      <vt:lpstr>"Spolni odnos sa djevicom liječi AIDS i HIV infekciju"</vt:lpstr>
      <vt:lpstr>"Osoba koja "puca od zdravlja" ne može biti zaražena HIV-om’’</vt:lpstr>
      <vt:lpstr>· "AIDS i HIV infekcija je Božja kazna za nemoral"</vt:lpstr>
      <vt:lpstr> "AIDS odnosno HIV infekcija je bolest homoseksualaca"  </vt:lpstr>
      <vt:lpstr> "AIDS, odnosno HIV infekcija se prenosi ubodom komaraca" </vt:lpstr>
      <vt:lpstr>EPIDEMIOLOGIJA ZARAZE U RH – studeni 2012.</vt:lpstr>
      <vt:lpstr>Kronologija ZARAZE u RH</vt:lpstr>
      <vt:lpstr>CRNE BROJKE...</vt:lpstr>
      <vt:lpstr>........ </vt:lpstr>
      <vt:lpstr>TESTIRANJE....SPAŠAVA ŽIVOT</vt:lpstr>
      <vt:lpstr>Centri za savjetovanje i testiranje na HIV </vt:lpstr>
      <vt:lpstr>Što mladi moraju znati/prihvatiti/usvojiti ? </vt:lpstr>
      <vt:lpstr>Mladi koji odgađaju spolne odnose do odrasle dobi: </vt:lpstr>
      <vt:lpstr>MLADI MORAJU ZNATI.....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Tina</dc:creator>
  <cp:lastModifiedBy>Martina</cp:lastModifiedBy>
  <cp:revision>4</cp:revision>
  <dcterms:created xsi:type="dcterms:W3CDTF">2012-12-05T20:42:58Z</dcterms:created>
  <dcterms:modified xsi:type="dcterms:W3CDTF">2015-12-01T16:59:43Z</dcterms:modified>
</cp:coreProperties>
</file>