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95" r:id="rId4"/>
    <p:sldId id="259" r:id="rId5"/>
    <p:sldId id="260" r:id="rId6"/>
    <p:sldId id="261" r:id="rId7"/>
    <p:sldId id="262" r:id="rId8"/>
    <p:sldId id="272" r:id="rId9"/>
    <p:sldId id="263" r:id="rId10"/>
    <p:sldId id="268" r:id="rId11"/>
    <p:sldId id="273" r:id="rId12"/>
    <p:sldId id="274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6" r:id="rId21"/>
    <p:sldId id="278" r:id="rId22"/>
    <p:sldId id="279" r:id="rId23"/>
    <p:sldId id="281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306" r:id="rId37"/>
    <p:sldId id="307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367DE34-2494-4F8D-AD53-4DF3CA6B4B50}" type="datetimeFigureOut">
              <a:rPr lang="hr-HR"/>
              <a:pPr>
                <a:defRPr/>
              </a:pPr>
              <a:t>17.4.2012</a:t>
            </a:fld>
            <a:endParaRPr lang="hr-HR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798B51A-13C2-4DA0-9A70-F30BC8442FC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AACA6-674F-4947-B559-48978E1EA268}" type="datetimeFigureOut">
              <a:rPr lang="hr-HR"/>
              <a:pPr>
                <a:defRPr/>
              </a:pPr>
              <a:t>17.4.2012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D433A-5716-4C79-8DB6-E5DCC88D436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42B206-AF63-43A5-920C-1EFA85062CFA}" type="datetimeFigureOut">
              <a:rPr lang="hr-HR"/>
              <a:pPr>
                <a:defRPr/>
              </a:pPr>
              <a:t>17.4.2012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5345D76-0178-40CD-8DF6-D8B54C4268A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FDC30-B50D-4FB0-BE5D-E1DB7E3CC252}" type="datetimeFigureOut">
              <a:rPr lang="hr-HR"/>
              <a:pPr>
                <a:defRPr/>
              </a:pPr>
              <a:t>17.4.2012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B59DB-7D77-41AF-9269-F838F027D2C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3A14C18-74DC-47EC-8D21-56AE9BE0C56C}" type="datetimeFigureOut">
              <a:rPr lang="hr-HR"/>
              <a:pPr>
                <a:defRPr/>
              </a:pPr>
              <a:t>17.4.2012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C12502-D7FC-4B24-A5A6-99F9EAFB134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F1E92-E8EB-41F8-B0F8-EAAA032E9F1F}" type="datetimeFigureOut">
              <a:rPr lang="hr-HR"/>
              <a:pPr>
                <a:defRPr/>
              </a:pPr>
              <a:t>17.4.2012</a:t>
            </a:fld>
            <a:endParaRPr lang="hr-H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F1255-02B8-4DB9-98CD-9FD8803CA4F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BB640-F020-457C-8AA6-57A32911C2CE}" type="datetimeFigureOut">
              <a:rPr lang="hr-HR"/>
              <a:pPr>
                <a:defRPr/>
              </a:pPr>
              <a:t>17.4.2012</a:t>
            </a:fld>
            <a:endParaRPr lang="hr-HR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F6D4A-47CE-4224-8BE1-F5B4F731B35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CDD6-33B6-419F-86A9-A6944D287963}" type="datetimeFigureOut">
              <a:rPr lang="hr-HR"/>
              <a:pPr>
                <a:defRPr/>
              </a:pPr>
              <a:t>17.4.2012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CDC0-A1AD-484C-9884-63E86DDA152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AB329-2318-480A-908A-AE2AEEEED3E4}" type="datetimeFigureOut">
              <a:rPr lang="hr-HR"/>
              <a:pPr>
                <a:defRPr/>
              </a:pPr>
              <a:t>17.4.2012</a:t>
            </a:fld>
            <a:endParaRPr lang="hr-HR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D5CB-949A-4A24-95F9-4A656E092EE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6749-369A-4ADF-9754-E6143FB9C577}" type="datetimeFigureOut">
              <a:rPr lang="hr-HR"/>
              <a:pPr>
                <a:defRPr/>
              </a:pPr>
              <a:t>17.4.2012</a:t>
            </a:fld>
            <a:endParaRPr lang="hr-H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46FFB-FF58-46D4-80FC-5D16E0E24A0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82E23A-D6CC-4CBB-ADF5-92B2632B1074}" type="datetimeFigureOut">
              <a:rPr lang="hr-HR"/>
              <a:pPr>
                <a:defRPr/>
              </a:pPr>
              <a:t>17.4.2012</a:t>
            </a:fld>
            <a:endParaRPr lang="hr-H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0460FA-E992-4A75-A631-52B0FC207E2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 smtClean="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4FB7354D-411A-4CFA-9B2A-1537798C58D2}" type="datetimeFigureOut">
              <a:rPr lang="hr-HR"/>
              <a:pPr>
                <a:defRPr/>
              </a:pPr>
              <a:t>17.4.2012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592C15F1-CC45-4774-B2B3-6CABB8B3D99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39" r:id="rId3"/>
    <p:sldLayoutId id="2147483736" r:id="rId4"/>
    <p:sldLayoutId id="2147483735" r:id="rId5"/>
    <p:sldLayoutId id="2147483734" r:id="rId6"/>
    <p:sldLayoutId id="2147483733" r:id="rId7"/>
    <p:sldLayoutId id="2147483732" r:id="rId8"/>
    <p:sldLayoutId id="2147483740" r:id="rId9"/>
    <p:sldLayoutId id="2147483731" r:id="rId10"/>
    <p:sldLayoutId id="214748374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team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8606" cy="2628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1143000" y="2714625"/>
            <a:ext cx="7173913" cy="167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Latn-C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Edwardian Script ITC"/>
              </a:rPr>
              <a:t>Timski rad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4214813" y="642938"/>
            <a:ext cx="4429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>
                <a:latin typeface="Cooper Black"/>
              </a:rPr>
              <a:t>OSNOVNA ŠKOLA PODTUREN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3571875" y="5429250"/>
            <a:ext cx="3643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>
                <a:latin typeface="Cooper Black"/>
              </a:rPr>
              <a:t>Podturen, siječanj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idx="1"/>
          </p:nvPr>
        </p:nvSpPr>
        <p:spPr>
          <a:xfrm>
            <a:off x="468313" y="333375"/>
            <a:ext cx="7456487" cy="61404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hr-HR" i="1" smtClean="0"/>
              <a:t>U životu ne dobivate ono što zaslužujete nego ono što komunicirate “</a:t>
            </a:r>
          </a:p>
          <a:p>
            <a:pPr algn="ctr">
              <a:buFont typeface="Wingdings" pitchFamily="2" charset="2"/>
              <a:buNone/>
            </a:pPr>
            <a:r>
              <a:rPr lang="hr-HR" i="1" smtClean="0"/>
              <a:t>						Tad James</a:t>
            </a:r>
          </a:p>
          <a:p>
            <a:pPr>
              <a:buFont typeface="Wingdings" pitchFamily="2" charset="2"/>
              <a:buNone/>
            </a:pPr>
            <a:endParaRPr lang="hr-HR" i="1" smtClean="0"/>
          </a:p>
          <a:p>
            <a:pPr algn="ctr">
              <a:buFont typeface="Wingdings" pitchFamily="2" charset="2"/>
              <a:buNone/>
            </a:pPr>
            <a:r>
              <a:rPr lang="hr-HR" i="1" smtClean="0"/>
              <a:t>	</a:t>
            </a:r>
            <a:r>
              <a:rPr lang="hr-HR" sz="2800" smtClean="0">
                <a:solidFill>
                  <a:srgbClr val="FF6600"/>
                </a:solidFill>
                <a:latin typeface="Comic Sans MS" pitchFamily="66" charset="0"/>
              </a:rPr>
              <a:t>ključ uspjeha u životu= dobre komunikacijske vje</a:t>
            </a:r>
            <a:r>
              <a:rPr lang="hr-HR" sz="2800" smtClean="0">
                <a:solidFill>
                  <a:srgbClr val="FF6600"/>
                </a:solidFill>
              </a:rPr>
              <a:t>š</a:t>
            </a:r>
            <a:r>
              <a:rPr lang="hr-HR" sz="2800" smtClean="0">
                <a:solidFill>
                  <a:srgbClr val="FF6600"/>
                </a:solidFill>
                <a:latin typeface="Comic Sans MS" pitchFamily="66" charset="0"/>
              </a:rPr>
              <a:t>tine</a:t>
            </a:r>
          </a:p>
        </p:txBody>
      </p:sp>
      <p:pic>
        <p:nvPicPr>
          <p:cNvPr id="22530" name="Picture 4" descr="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357563"/>
            <a:ext cx="29146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8" name="Organization Chart 6"/>
          <p:cNvGraphicFramePr>
            <a:graphicFrameLocks/>
          </p:cNvGraphicFramePr>
          <p:nvPr/>
        </p:nvGraphicFramePr>
        <p:xfrm>
          <a:off x="1042988" y="188913"/>
          <a:ext cx="5688012" cy="3673475"/>
        </p:xfrm>
        <a:graphic>
          <a:graphicData uri="http://schemas.openxmlformats.org/drawingml/2006/compatibility">
            <com:legacyDrawing xmlns:com="http://schemas.openxmlformats.org/drawingml/2006/compatibility" spid="_x0000_s44038"/>
          </a:graphicData>
        </a:graphic>
      </p:graphicFrame>
      <p:sp>
        <p:nvSpPr>
          <p:cNvPr id="44045" name="AutoShape 15"/>
          <p:cNvSpPr>
            <a:spLocks noChangeArrowheads="1"/>
          </p:cNvSpPr>
          <p:nvPr/>
        </p:nvSpPr>
        <p:spPr bwMode="auto">
          <a:xfrm>
            <a:off x="468313" y="4149725"/>
            <a:ext cx="3887787" cy="2232025"/>
          </a:xfrm>
          <a:prstGeom prst="irregularSeal2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r-HR"/>
              <a:t>RIJEČI</a:t>
            </a:r>
          </a:p>
        </p:txBody>
      </p:sp>
      <p:sp>
        <p:nvSpPr>
          <p:cNvPr id="44046" name="AutoShape 16"/>
          <p:cNvSpPr>
            <a:spLocks noChangeArrowheads="1"/>
          </p:cNvSpPr>
          <p:nvPr/>
        </p:nvSpPr>
        <p:spPr bwMode="auto">
          <a:xfrm>
            <a:off x="4932363" y="4076700"/>
            <a:ext cx="3887787" cy="2232025"/>
          </a:xfrm>
          <a:prstGeom prst="irregularSeal2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r-HR"/>
              <a:t>GESTE, MIMIKA</a:t>
            </a:r>
          </a:p>
        </p:txBody>
      </p:sp>
      <p:sp>
        <p:nvSpPr>
          <p:cNvPr id="44047" name="Text Box 18"/>
          <p:cNvSpPr txBox="1">
            <a:spLocks noChangeArrowheads="1"/>
          </p:cNvSpPr>
          <p:nvPr/>
        </p:nvSpPr>
        <p:spPr bwMode="auto">
          <a:xfrm>
            <a:off x="5643563" y="142875"/>
            <a:ext cx="25225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r-HR"/>
              <a:t>INTRAPERSONALNA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/>
              <a:t>INTERPERSONALNA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/>
              <a:t>JAVNA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/>
              <a:t>MASOVNA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/>
              <a:t>U MALOJ GRUPI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/>
          </p:cNvSpPr>
          <p:nvPr>
            <p:ph idx="1"/>
          </p:nvPr>
        </p:nvSpPr>
        <p:spPr>
          <a:xfrm>
            <a:off x="457200" y="549275"/>
            <a:ext cx="7467600" cy="5924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b="1" smtClean="0">
                <a:solidFill>
                  <a:srgbClr val="0070C0"/>
                </a:solidFill>
                <a:latin typeface="Bradley Hand ITC" pitchFamily="66" charset="0"/>
              </a:rPr>
              <a:t>Stilovi ponašanja u interpersonalnoj komunikaciji</a:t>
            </a:r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285750" y="1857375"/>
            <a:ext cx="7713663" cy="79375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r-HR" sz="2400" b="1"/>
              <a:t>  potrebe drugih</a:t>
            </a:r>
            <a:r>
              <a:rPr lang="hr-HR" sz="2000" b="1"/>
              <a:t>				   </a:t>
            </a:r>
            <a:r>
              <a:rPr lang="hr-HR" sz="2400" b="1"/>
              <a:t>naše potrebe</a:t>
            </a:r>
          </a:p>
        </p:txBody>
      </p:sp>
      <p:pic>
        <p:nvPicPr>
          <p:cNvPr id="45059" name="Picture 11" descr="va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1500188"/>
            <a:ext cx="162083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357188" y="3357563"/>
            <a:ext cx="2089150" cy="936625"/>
          </a:xfrm>
          <a:prstGeom prst="upArrowCallout">
            <a:avLst>
              <a:gd name="adj1" fmla="val 19331"/>
              <a:gd name="adj2" fmla="val 62547"/>
              <a:gd name="adj3" fmla="val 18306"/>
              <a:gd name="adj4" fmla="val 51764"/>
            </a:avLst>
          </a:prstGeom>
          <a:noFill/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000" b="1"/>
              <a:t>PASIVNOST	</a:t>
            </a:r>
          </a:p>
        </p:txBody>
      </p:sp>
      <p:sp>
        <p:nvSpPr>
          <p:cNvPr id="45061" name="AutoShape 4"/>
          <p:cNvSpPr>
            <a:spLocks noChangeArrowheads="1"/>
          </p:cNvSpPr>
          <p:nvPr/>
        </p:nvSpPr>
        <p:spPr bwMode="auto">
          <a:xfrm>
            <a:off x="3000375" y="4071938"/>
            <a:ext cx="2592388" cy="936625"/>
          </a:xfrm>
          <a:prstGeom prst="upArrowCallout">
            <a:avLst>
              <a:gd name="adj1" fmla="val 23988"/>
              <a:gd name="adj2" fmla="val 77614"/>
              <a:gd name="adj3" fmla="val 18306"/>
              <a:gd name="adj4" fmla="val 51764"/>
            </a:avLst>
          </a:prstGeom>
          <a:solidFill>
            <a:srgbClr val="99CCFF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000" b="1"/>
              <a:t>ASERTIVNOST	</a:t>
            </a:r>
          </a:p>
        </p:txBody>
      </p:sp>
      <p:sp>
        <p:nvSpPr>
          <p:cNvPr id="45062" name="AutoShape 4"/>
          <p:cNvSpPr>
            <a:spLocks noChangeArrowheads="1"/>
          </p:cNvSpPr>
          <p:nvPr/>
        </p:nvSpPr>
        <p:spPr bwMode="auto">
          <a:xfrm>
            <a:off x="5857875" y="3071813"/>
            <a:ext cx="2089150" cy="936625"/>
          </a:xfrm>
          <a:prstGeom prst="upArrowCallout">
            <a:avLst>
              <a:gd name="adj1" fmla="val 19331"/>
              <a:gd name="adj2" fmla="val 62547"/>
              <a:gd name="adj3" fmla="val 18306"/>
              <a:gd name="adj4" fmla="val 51764"/>
            </a:avLst>
          </a:prstGeom>
          <a:noFill/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000" b="1"/>
              <a:t>    AGRESIVNOST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777875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cap="none" smtClean="0"/>
              <a:t>MITOVI O KONFLIKTIMA</a:t>
            </a:r>
          </a:p>
        </p:txBody>
      </p:sp>
      <p:sp>
        <p:nvSpPr>
          <p:cNvPr id="46082" name="Rectangle 3"/>
          <p:cNvSpPr>
            <a:spLocks noGrp="1"/>
          </p:cNvSpPr>
          <p:nvPr>
            <p:ph idx="1"/>
          </p:nvPr>
        </p:nvSpPr>
        <p:spPr>
          <a:xfrm>
            <a:off x="457200" y="1268413"/>
            <a:ext cx="7467600" cy="5205412"/>
          </a:xfrm>
        </p:spPr>
        <p:txBody>
          <a:bodyPr/>
          <a:lstStyle/>
          <a:p>
            <a:r>
              <a:rPr lang="hr-HR" smtClean="0"/>
              <a:t>1. Konflikti su uvijek znak slabih međuljudskih odnosa.</a:t>
            </a:r>
          </a:p>
          <a:p>
            <a:r>
              <a:rPr lang="hr-HR" smtClean="0"/>
              <a:t>2. Sukob se uvijek može izbjeći.</a:t>
            </a:r>
          </a:p>
          <a:p>
            <a:r>
              <a:rPr lang="hr-HR" smtClean="0"/>
              <a:t>3. Konflikti se uvijek javljaju zbog nesporazuma.</a:t>
            </a:r>
          </a:p>
          <a:p>
            <a:r>
              <a:rPr lang="hr-HR" smtClean="0"/>
              <a:t>4. Konflikti se uvijek mogu riješiti.</a:t>
            </a:r>
          </a:p>
          <a:p>
            <a:r>
              <a:rPr lang="hr-HR" smtClean="0"/>
              <a:t>5. Sukobi su uvijek loši.</a:t>
            </a:r>
          </a:p>
          <a:p>
            <a:pPr>
              <a:buFont typeface="Wingdings" pitchFamily="2" charset="2"/>
              <a:buNone/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 bwMode="auto">
          <a:xfrm>
            <a:off x="457200" y="320040"/>
            <a:ext cx="7239000" cy="11430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cap="none" dirty="0" smtClean="0">
                <a:solidFill>
                  <a:schemeClr val="tx2">
                    <a:lumMod val="75000"/>
                  </a:schemeClr>
                </a:solidFill>
              </a:rPr>
              <a:t>TIPOVI SUKOBA (1/3) </a:t>
            </a:r>
          </a:p>
        </p:txBody>
      </p:sp>
      <p:sp>
        <p:nvSpPr>
          <p:cNvPr id="4710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hr-HR" b="1" smtClean="0"/>
              <a:t>1. PSEUDUKONFLIKT </a:t>
            </a:r>
            <a:endParaRPr lang="hr-HR" smtClean="0"/>
          </a:p>
          <a:p>
            <a:r>
              <a:rPr lang="hr-HR" smtClean="0"/>
              <a:t>Pojavljuje se kada smo krivo interpretirali smisao poruke. </a:t>
            </a:r>
          </a:p>
          <a:p>
            <a:endParaRPr lang="hr-HR" smtClean="0"/>
          </a:p>
          <a:p>
            <a:pPr>
              <a:buFont typeface="Wingdings" pitchFamily="2" charset="2"/>
              <a:buNone/>
            </a:pPr>
            <a:r>
              <a:rPr lang="hr-HR" b="1" smtClean="0"/>
              <a:t>Kako se može izbjeći:</a:t>
            </a:r>
          </a:p>
          <a:p>
            <a:pPr>
              <a:buFont typeface="Wingdings" pitchFamily="2" charset="2"/>
              <a:buChar char="v"/>
            </a:pPr>
            <a:r>
              <a:rPr lang="hr-HR" smtClean="0"/>
              <a:t>Provjeri dali razumiješ!</a:t>
            </a:r>
          </a:p>
          <a:p>
            <a:pPr>
              <a:buFont typeface="Wingdings" pitchFamily="2" charset="2"/>
              <a:buChar char="v"/>
            </a:pPr>
            <a:r>
              <a:rPr lang="hr-HR" smtClean="0"/>
              <a:t>Čitaj između redaka!</a:t>
            </a:r>
          </a:p>
          <a:p>
            <a:pPr>
              <a:buFont typeface="Wingdings" pitchFamily="2" charset="2"/>
              <a:buChar char="v"/>
            </a:pPr>
            <a:r>
              <a:rPr lang="hr-HR" smtClean="0"/>
              <a:t>Stvori podupirajuću - ne napadajuću klimu za razgovor!</a:t>
            </a:r>
          </a:p>
          <a:p>
            <a:pPr>
              <a:buFont typeface="Wingdings" pitchFamily="2" charset="2"/>
              <a:buNone/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/>
          </p:cNvSpPr>
          <p:nvPr>
            <p:ph idx="1"/>
          </p:nvPr>
        </p:nvSpPr>
        <p:spPr>
          <a:xfrm>
            <a:off x="468313" y="549275"/>
            <a:ext cx="7456487" cy="5924550"/>
          </a:xfrm>
        </p:spPr>
        <p:txBody>
          <a:bodyPr/>
          <a:lstStyle/>
          <a:p>
            <a:r>
              <a:rPr lang="hr-HR" b="1" smtClean="0"/>
              <a:t>Pseudokonfilkt - primjer</a:t>
            </a:r>
          </a:p>
          <a:p>
            <a:endParaRPr lang="hr-HR" b="1" smtClean="0"/>
          </a:p>
          <a:p>
            <a:r>
              <a:rPr lang="hr-HR" smtClean="0"/>
              <a:t>A: Idemo pješke  u trgovinu.</a:t>
            </a:r>
          </a:p>
          <a:p>
            <a:r>
              <a:rPr lang="hr-HR" smtClean="0"/>
              <a:t>B: Ne, predaleko je. Idemo autom.</a:t>
            </a:r>
          </a:p>
          <a:p>
            <a:r>
              <a:rPr lang="hr-HR" smtClean="0"/>
              <a:t>A: Ali trgovina je blizu.</a:t>
            </a:r>
          </a:p>
          <a:p>
            <a:r>
              <a:rPr lang="hr-HR" smtClean="0"/>
              <a:t>B: Ne, nije.</a:t>
            </a:r>
          </a:p>
          <a:p>
            <a:r>
              <a:rPr lang="hr-HR" smtClean="0"/>
              <a:t>A: Je, evo tu u Radićevoj.</a:t>
            </a:r>
          </a:p>
          <a:p>
            <a:r>
              <a:rPr lang="hr-HR" smtClean="0"/>
              <a:t>B: A misliš na supermarket?</a:t>
            </a:r>
          </a:p>
          <a:p>
            <a:r>
              <a:rPr lang="hr-HR" smtClean="0"/>
              <a:t>A: Da, točno na to mislim..</a:t>
            </a:r>
          </a:p>
          <a:p>
            <a:r>
              <a:rPr lang="hr-HR" smtClean="0"/>
              <a:t>B: Nema problema. A ja sam mislio da misliš na veliki trgovački centar u gradu.</a:t>
            </a:r>
          </a:p>
          <a:p>
            <a:pPr>
              <a:buFont typeface="Wingdings" pitchFamily="2" charset="2"/>
              <a:buNone/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/>
          </p:cNvSpPr>
          <p:nvPr>
            <p:ph idx="1"/>
          </p:nvPr>
        </p:nvSpPr>
        <p:spPr>
          <a:xfrm>
            <a:off x="539750" y="476250"/>
            <a:ext cx="7385050" cy="59975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r-HR" b="1" smtClean="0"/>
              <a:t>2. JEDNOSTAVNI KONFLIKT: RAZLIČITI STAVOVI</a:t>
            </a:r>
            <a:endParaRPr lang="hr-HR" smtClean="0"/>
          </a:p>
          <a:p>
            <a:r>
              <a:rPr lang="hr-HR" smtClean="0"/>
              <a:t>Nastaje zbog drugačijih ideja, definicija, percepcija ii ciljeva.</a:t>
            </a:r>
          </a:p>
          <a:p>
            <a:endParaRPr lang="hr-HR" smtClean="0"/>
          </a:p>
          <a:p>
            <a:pPr>
              <a:buFont typeface="Wingdings 2" pitchFamily="18" charset="2"/>
              <a:buNone/>
            </a:pPr>
            <a:r>
              <a:rPr lang="hr-HR" smtClean="0"/>
              <a:t>KAKO SE MOŽE SPRIJEČITI?</a:t>
            </a:r>
          </a:p>
          <a:p>
            <a:r>
              <a:rPr lang="hr-HR" smtClean="0"/>
              <a:t>Pojasniti razumijevanje!</a:t>
            </a:r>
          </a:p>
          <a:p>
            <a:r>
              <a:rPr lang="hr-HR" smtClean="0"/>
              <a:t>Tražiti više rješenja!</a:t>
            </a:r>
          </a:p>
          <a:p>
            <a:r>
              <a:rPr lang="hr-HR" smtClean="0"/>
              <a:t>Fokusirati se na najvažnije činjenice!</a:t>
            </a:r>
          </a:p>
          <a:p>
            <a:r>
              <a:rPr lang="hr-HR" smtClean="0"/>
              <a:t>Ne dodirivati previše stvari odjednom!</a:t>
            </a:r>
          </a:p>
          <a:p>
            <a:r>
              <a:rPr lang="hr-HR" smtClean="0"/>
              <a:t> Postići sporazum kada je moguće!</a:t>
            </a:r>
          </a:p>
          <a:p>
            <a:r>
              <a:rPr lang="hr-HR" smtClean="0"/>
              <a:t>Vratiti se kasnije u diskusiju!</a:t>
            </a:r>
          </a:p>
          <a:p>
            <a:endParaRPr lang="hr-HR" smtClean="0"/>
          </a:p>
          <a:p>
            <a:pPr>
              <a:buFont typeface="Wingdings" pitchFamily="2" charset="2"/>
              <a:buNone/>
            </a:pPr>
            <a:endParaRPr lang="hr-HR" smtClean="0"/>
          </a:p>
          <a:p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9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9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9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9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9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9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Grp="1"/>
          </p:cNvSpPr>
          <p:nvPr>
            <p:ph idx="1"/>
          </p:nvPr>
        </p:nvSpPr>
        <p:spPr>
          <a:xfrm>
            <a:off x="457200" y="620713"/>
            <a:ext cx="7467600" cy="58531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r-HR" b="1" smtClean="0"/>
              <a:t>Jednostavni sukob:primjer</a:t>
            </a:r>
          </a:p>
          <a:p>
            <a:r>
              <a:rPr lang="hr-HR" smtClean="0"/>
              <a:t>A: Danas želim gledati prvenstvenu utakmicu Dinama.</a:t>
            </a:r>
          </a:p>
          <a:p>
            <a:r>
              <a:rPr lang="hr-HR" smtClean="0"/>
              <a:t>B: Ne dragi, danas je zadnja epizoda moje omiljene meksičke serije.</a:t>
            </a:r>
          </a:p>
          <a:p>
            <a:r>
              <a:rPr lang="hr-HR" smtClean="0"/>
              <a:t>A: Ali petak je i cijeli sam tjedan naporno radio..</a:t>
            </a:r>
          </a:p>
          <a:p>
            <a:r>
              <a:rPr lang="hr-HR" smtClean="0"/>
              <a:t>B: Ajde neka ti bude. Gledaj utakmicu, a ja ću nasnimiti epizodu serije i pogledati ju kasnije...</a:t>
            </a:r>
          </a:p>
          <a:p>
            <a:r>
              <a:rPr lang="hr-HR" smtClean="0"/>
              <a:t>A: Hvala ti...</a:t>
            </a:r>
          </a:p>
          <a:p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/>
          </p:cNvSpPr>
          <p:nvPr>
            <p:ph idx="1"/>
          </p:nvPr>
        </p:nvSpPr>
        <p:spPr>
          <a:xfrm>
            <a:off x="457200" y="549275"/>
            <a:ext cx="7467600" cy="547211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hr-HR" b="1" dirty="0" smtClean="0"/>
              <a:t>3. EGO SUKOBI: OSOBNI SUKOBI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dirty="0" smtClean="0">
                <a:solidFill>
                  <a:schemeClr val="bg2">
                    <a:lumMod val="50000"/>
                  </a:schemeClr>
                </a:solidFill>
              </a:rPr>
              <a:t>‘’Napad je najbolja obrana!’’- KRIVO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dirty="0" smtClean="0"/>
              <a:t>ŠTO SE MOŽE PODUZETI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dirty="0" smtClean="0"/>
              <a:t>Pokušati preusmjeriti ego sukob natrag na jednostavni sukob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dirty="0" smtClean="0"/>
              <a:t>Ako ste u afektu, zapisati što ste željeli reći.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dirty="0" smtClean="0"/>
              <a:t>Koristiti ‘’JA’’ poruke!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/>
          </p:cNvSpPr>
          <p:nvPr>
            <p:ph idx="1"/>
          </p:nvPr>
        </p:nvSpPr>
        <p:spPr>
          <a:xfrm>
            <a:off x="457200" y="476250"/>
            <a:ext cx="7467600" cy="5997575"/>
          </a:xfrm>
        </p:spPr>
        <p:txBody>
          <a:bodyPr/>
          <a:lstStyle/>
          <a:p>
            <a:r>
              <a:rPr lang="hr-HR" b="1" smtClean="0"/>
              <a:t>Ego sukob:Primjer </a:t>
            </a:r>
          </a:p>
          <a:p>
            <a:pPr>
              <a:buFont typeface="Wingdings" pitchFamily="2" charset="2"/>
              <a:buNone/>
            </a:pPr>
            <a:endParaRPr lang="hr-HR" b="1" smtClean="0"/>
          </a:p>
          <a:p>
            <a:r>
              <a:rPr lang="hr-HR" smtClean="0"/>
              <a:t>•A: Prestani već jednom ni naređivati.zašto misliš da si uvijek u pravu? Misliš da ja ne znam kako mi zapravo već neko vrijeme uzimaš više novaca za zajednički prijevoz?</a:t>
            </a:r>
          </a:p>
          <a:p>
            <a:endParaRPr lang="hr-HR" smtClean="0"/>
          </a:p>
          <a:p>
            <a:r>
              <a:rPr lang="hr-HR" smtClean="0"/>
              <a:t>B: Prihvati to A, ti jednostavno poludiš kada je riječ o tebi. A tako lako pričaš o drugima. Baš ne znaš podnijeti kritiku...</a:t>
            </a:r>
          </a:p>
          <a:p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7385050" cy="633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Što  je team?</a:t>
            </a:r>
            <a:endParaRPr lang="hr-H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362" name="Slika 4" descr="teamwork 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765175"/>
            <a:ext cx="4456112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Slika 5" descr="teamwork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349750"/>
            <a:ext cx="2528887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933825"/>
            <a:ext cx="3886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052513"/>
            <a:ext cx="3640138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 bwMode="auto">
          <a:xfrm>
            <a:off x="457200" y="320040"/>
            <a:ext cx="7239000" cy="11430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cap="none" smtClean="0"/>
              <a:t>Thomas Kilmann KONFLIKTNI STILOVI </a:t>
            </a:r>
          </a:p>
        </p:txBody>
      </p:sp>
      <p:pic>
        <p:nvPicPr>
          <p:cNvPr id="5325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625600"/>
            <a:ext cx="4824412" cy="3952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Group 2"/>
          <p:cNvGraphicFramePr>
            <a:graphicFrameLocks noGrp="1"/>
          </p:cNvGraphicFramePr>
          <p:nvPr>
            <p:ph idx="1"/>
          </p:nvPr>
        </p:nvGraphicFramePr>
        <p:xfrm>
          <a:off x="457200" y="274638"/>
          <a:ext cx="7467600" cy="5580062"/>
        </p:xfrm>
        <a:graphic>
          <a:graphicData uri="http://schemas.openxmlformats.org/drawingml/2006/table">
            <a:tbl>
              <a:tblPr/>
              <a:tblGrid>
                <a:gridCol w="1054100"/>
                <a:gridCol w="1046163"/>
                <a:gridCol w="2417762"/>
                <a:gridCol w="2949575"/>
              </a:tblGrid>
              <a:tr h="922338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</a:rPr>
                        <a:t>5 pristupa rješavanju sukoba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Schoolbook" pitchFamily="18" charset="0"/>
                        </a:rPr>
                        <a:t>Osobni interes</a:t>
                      </a:r>
                      <a:endParaRPr kumimoji="0" lang="hr-H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774700">
                <a:tc gridSpan="2"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veliki</a:t>
                      </a:r>
                      <a:endParaRPr kumimoji="0" lang="hr-H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mali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2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Schoolbook" pitchFamily="18" charset="0"/>
                        </a:rPr>
                        <a:t>Briga za druge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velika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</a:t>
                      </a: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</a:rPr>
                        <a:t>Izbjegavanje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</a:rPr>
                        <a:t>Susretljivost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057400"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niska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</a:t>
                      </a: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</a:rPr>
                        <a:t>Dominacija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</a:rPr>
                        <a:t>Integracija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4295" name="Oval 24"/>
          <p:cNvSpPr>
            <a:spLocks noChangeArrowheads="1"/>
          </p:cNvSpPr>
          <p:nvPr/>
        </p:nvSpPr>
        <p:spPr bwMode="auto">
          <a:xfrm>
            <a:off x="4140200" y="3429000"/>
            <a:ext cx="2665413" cy="1150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3200" b="1">
                <a:solidFill>
                  <a:schemeClr val="accent2"/>
                </a:solidFill>
              </a:rPr>
              <a:t>Kompromis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Grp="1"/>
          </p:cNvSpPr>
          <p:nvPr>
            <p:ph idx="1"/>
          </p:nvPr>
        </p:nvSpPr>
        <p:spPr>
          <a:xfrm>
            <a:off x="611188" y="404813"/>
            <a:ext cx="7467600" cy="5472112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r-HR" sz="2000" b="1" smtClean="0"/>
              <a:t>Izbjegavanje.</a:t>
            </a:r>
          </a:p>
          <a:p>
            <a:pPr>
              <a:lnSpc>
                <a:spcPct val="90000"/>
              </a:lnSpc>
            </a:pPr>
            <a:r>
              <a:rPr lang="hr-HR" sz="2000" smtClean="0"/>
              <a:t>- svodi se na pasivan stav i distanciranje od problema, ponekad čak i prikrivanje problema</a:t>
            </a:r>
          </a:p>
          <a:p>
            <a:pPr>
              <a:lnSpc>
                <a:spcPct val="90000"/>
              </a:lnSpc>
            </a:pPr>
            <a:r>
              <a:rPr lang="hr-HR" sz="2000" smtClean="0"/>
              <a:t>- prikladan za trivijalna pitanja</a:t>
            </a:r>
          </a:p>
          <a:p>
            <a:pPr>
              <a:lnSpc>
                <a:spcPct val="90000"/>
              </a:lnSpc>
            </a:pPr>
            <a:r>
              <a:rPr lang="hr-HR" sz="2000" smtClean="0"/>
              <a:t>- prednost: dobitak u vremenu u nejasnim situacijama</a:t>
            </a:r>
          </a:p>
          <a:p>
            <a:pPr>
              <a:lnSpc>
                <a:spcPct val="90000"/>
              </a:lnSpc>
            </a:pPr>
            <a:r>
              <a:rPr lang="hr-HR" sz="2000" smtClean="0"/>
              <a:t>- nedostatak: privremena mjera i ne rješava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hr-HR" sz="20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r-HR" sz="2000" smtClean="0"/>
          </a:p>
          <a:p>
            <a:pPr>
              <a:lnSpc>
                <a:spcPct val="90000"/>
              </a:lnSpc>
            </a:pPr>
            <a:r>
              <a:rPr lang="hr-HR" sz="2000" b="1" smtClean="0"/>
              <a:t>Kompromis.</a:t>
            </a:r>
          </a:p>
          <a:p>
            <a:pPr>
              <a:lnSpc>
                <a:spcPct val="90000"/>
              </a:lnSpc>
            </a:pPr>
            <a:r>
              <a:rPr lang="hr-HR" sz="2000" smtClean="0"/>
              <a:t>- proces uspostavljanja ravnoteže izmenu realizacije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r-HR" sz="2000" smtClean="0"/>
              <a:t>osobnih i zajedničkih interesa</a:t>
            </a:r>
          </a:p>
          <a:p>
            <a:pPr>
              <a:lnSpc>
                <a:spcPct val="90000"/>
              </a:lnSpc>
            </a:pPr>
            <a:r>
              <a:rPr lang="hr-HR" sz="2000" smtClean="0"/>
              <a:t>- svaki sudionik se mora nečega odreći</a:t>
            </a:r>
          </a:p>
          <a:p>
            <a:pPr>
              <a:lnSpc>
                <a:spcPct val="90000"/>
              </a:lnSpc>
            </a:pPr>
            <a:r>
              <a:rPr lang="hr-HR" sz="2000" smtClean="0"/>
              <a:t>- prednost: demokratski, bez gubitnika</a:t>
            </a:r>
          </a:p>
          <a:p>
            <a:pPr>
              <a:lnSpc>
                <a:spcPct val="90000"/>
              </a:lnSpc>
            </a:pPr>
            <a:r>
              <a:rPr lang="hr-HR" sz="2000" smtClean="0"/>
              <a:t>- nedostatak: sprečava kreativno rješavanje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/>
          <p:cNvSpPr>
            <a:spLocks noGrp="1"/>
          </p:cNvSpPr>
          <p:nvPr>
            <p:ph idx="1"/>
          </p:nvPr>
        </p:nvSpPr>
        <p:spPr>
          <a:xfrm>
            <a:off x="457200" y="333375"/>
            <a:ext cx="7467600" cy="6140450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r-HR" b="1" smtClean="0"/>
              <a:t>Integracija.</a:t>
            </a:r>
          </a:p>
          <a:p>
            <a:pPr>
              <a:lnSpc>
                <a:spcPct val="90000"/>
              </a:lnSpc>
            </a:pPr>
            <a:r>
              <a:rPr lang="hr-HR" smtClean="0"/>
              <a:t>- konfrontiranje stavova</a:t>
            </a:r>
          </a:p>
          <a:p>
            <a:pPr>
              <a:lnSpc>
                <a:spcPct val="90000"/>
              </a:lnSpc>
            </a:pPr>
            <a:r>
              <a:rPr lang="hr-HR" smtClean="0"/>
              <a:t>- zajedničko otkrivanje problema</a:t>
            </a:r>
          </a:p>
          <a:p>
            <a:pPr>
              <a:lnSpc>
                <a:spcPct val="90000"/>
              </a:lnSpc>
            </a:pPr>
            <a:r>
              <a:rPr lang="hr-HR" smtClean="0"/>
              <a:t>- prijedlog mogućih rješenja</a:t>
            </a:r>
          </a:p>
          <a:p>
            <a:pPr>
              <a:lnSpc>
                <a:spcPct val="90000"/>
              </a:lnSpc>
            </a:pPr>
            <a:r>
              <a:rPr lang="hr-HR" smtClean="0"/>
              <a:t>- prednosti: dugoročan pozitivan učinak</a:t>
            </a:r>
          </a:p>
          <a:p>
            <a:pPr>
              <a:lnSpc>
                <a:spcPct val="90000"/>
              </a:lnSpc>
            </a:pPr>
            <a:r>
              <a:rPr lang="hr-HR" smtClean="0"/>
              <a:t>- nedostatci: oduzima mnogo vremena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r-HR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r-HR" b="1" smtClean="0"/>
              <a:t>Susretljivost.</a:t>
            </a:r>
          </a:p>
          <a:p>
            <a:pPr>
              <a:lnSpc>
                <a:spcPct val="90000"/>
              </a:lnSpc>
            </a:pPr>
            <a:r>
              <a:rPr lang="hr-HR" smtClean="0"/>
              <a:t>- polazi se od reduciranja rizika i naglašavanja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r-HR" smtClean="0"/>
              <a:t>zajedničkih interesa</a:t>
            </a:r>
          </a:p>
          <a:p>
            <a:pPr>
              <a:lnSpc>
                <a:spcPct val="90000"/>
              </a:lnSpc>
            </a:pPr>
            <a:r>
              <a:rPr lang="hr-HR" smtClean="0"/>
              <a:t>- u situaciji kada netko od sudionika može izvući korist</a:t>
            </a:r>
          </a:p>
          <a:p>
            <a:pPr>
              <a:lnSpc>
                <a:spcPct val="90000"/>
              </a:lnSpc>
            </a:pPr>
            <a:r>
              <a:rPr lang="hr-HR" smtClean="0"/>
              <a:t>- prednost: ohrabruje suradnju</a:t>
            </a:r>
          </a:p>
          <a:p>
            <a:pPr>
              <a:lnSpc>
                <a:spcPct val="90000"/>
              </a:lnSpc>
            </a:pPr>
            <a:r>
              <a:rPr lang="hr-HR" smtClean="0"/>
              <a:t>- nedostatak: privremena mjera, uzroci ostaju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/>
          </p:cNvSpPr>
          <p:nvPr>
            <p:ph idx="1"/>
          </p:nvPr>
        </p:nvSpPr>
        <p:spPr>
          <a:xfrm>
            <a:off x="457200" y="549275"/>
            <a:ext cx="7467600" cy="5924550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Orijentacije strana u sukobu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2000" dirty="0" smtClean="0">
              <a:solidFill>
                <a:schemeClr val="hlink"/>
              </a:solidFill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000" dirty="0" smtClean="0"/>
              <a:t>Da li ćemo rješavanju sukoba pristupiti </a:t>
            </a:r>
            <a:r>
              <a:rPr lang="hr-HR" sz="2000" dirty="0" smtClean="0">
                <a:solidFill>
                  <a:schemeClr val="bg2">
                    <a:lumMod val="50000"/>
                  </a:schemeClr>
                </a:solidFill>
              </a:rPr>
              <a:t>konstruktuvno ili destruktivno ovisi o </a:t>
            </a:r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</a:rPr>
              <a:t>motivacijskoj orijentaciji </a:t>
            </a:r>
            <a:r>
              <a:rPr lang="hr-HR" sz="2000" dirty="0" smtClean="0">
                <a:solidFill>
                  <a:schemeClr val="bg2">
                    <a:lumMod val="50000"/>
                  </a:schemeClr>
                </a:solidFill>
              </a:rPr>
              <a:t>strana u sukobu</a:t>
            </a:r>
            <a:r>
              <a:rPr lang="hr-HR" sz="2000" dirty="0" smtClean="0"/>
              <a:t>. Mogu se razlikovati tri osnovna tipa: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20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000" b="1" dirty="0" smtClean="0"/>
              <a:t>* </a:t>
            </a:r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</a:rPr>
              <a:t>1. kooperativna orijentacija ili orijentacija na suradnju</a:t>
            </a:r>
            <a:r>
              <a:rPr lang="hr-HR" sz="2000" dirty="0" smtClean="0"/>
              <a:t>,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000" dirty="0" smtClean="0"/>
              <a:t>           -kada je jedna strana zainteresirana za dobrobit druge strane jednako kao i za svoju vlastitu dobrobit;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20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000" b="1" dirty="0" smtClean="0"/>
              <a:t>* </a:t>
            </a:r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</a:rPr>
              <a:t>2 individualistička orijentacija</a:t>
            </a:r>
            <a:r>
              <a:rPr lang="hr-HR" sz="2000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000" dirty="0" smtClean="0"/>
              <a:t>        - kada jedna strana nastoji proći što bolje, a ne zanima je što će biti  s drugom stranom;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20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</a:rPr>
              <a:t>* 3) kompetitivna orijentacija ili orijentacija na takmičenje</a:t>
            </a:r>
            <a:r>
              <a:rPr lang="hr-HR" sz="2000" dirty="0" smtClean="0"/>
              <a:t>,kada jedna strana prvenstveno želi proći bolje nego druga strana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WordArt 4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46005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sr-Latn-C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STATEGIJE PREGOVARANJA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611188" y="2349500"/>
            <a:ext cx="252095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+mn-cs"/>
              </a:rPr>
              <a:t>Problemi se ne mogu riješiti s istom razinom svjesnosti kojom su prouzročeni...</a:t>
            </a:r>
            <a:endParaRPr lang="hr-HR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+mn-cs"/>
            </a:endParaRPr>
          </a:p>
          <a:p>
            <a:pPr>
              <a:defRPr/>
            </a:pPr>
            <a:endParaRPr lang="hr-HR" sz="2400" dirty="0">
              <a:solidFill>
                <a:schemeClr val="hlink"/>
              </a:solidFill>
              <a:latin typeface="Comic Sans MS" pitchFamily="66" charset="0"/>
              <a:cs typeface="+mn-cs"/>
            </a:endParaRPr>
          </a:p>
          <a:p>
            <a:pPr>
              <a:defRPr/>
            </a:pPr>
            <a:r>
              <a:rPr lang="hr-HR" dirty="0">
                <a:latin typeface="Comic Sans MS" pitchFamily="66" charset="0"/>
                <a:cs typeface="+mn-cs"/>
              </a:rPr>
              <a:t>Albert Einstein </a:t>
            </a:r>
          </a:p>
        </p:txBody>
      </p:sp>
      <p:pic>
        <p:nvPicPr>
          <p:cNvPr id="5837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785813"/>
            <a:ext cx="21018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57625" y="3071813"/>
            <a:ext cx="3211513" cy="325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75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5"/>
          <p:cNvSpPr>
            <a:spLocks noChangeArrowheads="1"/>
          </p:cNvSpPr>
          <p:nvPr/>
        </p:nvSpPr>
        <p:spPr bwMode="auto">
          <a:xfrm>
            <a:off x="468313" y="642938"/>
            <a:ext cx="63182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/>
              <a:t>Pregovaranje je proces u kojem se dvije strane, sa različitim i konfliktnim interesima, sastaju da bi sklopile posao.</a:t>
            </a:r>
          </a:p>
          <a:p>
            <a:endParaRPr lang="hr-HR" sz="2000"/>
          </a:p>
          <a:p>
            <a:r>
              <a:rPr lang="hr-HR" sz="2000"/>
              <a:t>• Svaki iskusni pregovarač mora znati svoje ciljeve i svoje mogućnosti da bi mogao odrediti i svoja očekivanja.</a:t>
            </a:r>
          </a:p>
          <a:p>
            <a:endParaRPr lang="hr-HR" sz="2000"/>
          </a:p>
          <a:p>
            <a:r>
              <a:rPr lang="hr-HR" sz="2000"/>
              <a:t>• Pregovor nije nametanje svoje volje…</a:t>
            </a:r>
          </a:p>
          <a:p>
            <a:r>
              <a:rPr lang="hr-HR" sz="2000"/>
              <a:t>Taktika pregovaranja ne smije biti negativna…</a:t>
            </a:r>
          </a:p>
          <a:p>
            <a:endParaRPr lang="hr-HR" sz="2000"/>
          </a:p>
          <a:p>
            <a:r>
              <a:rPr lang="hr-HR" sz="2000"/>
              <a:t>• Cilj pregovaranja treba biti zajednički dogovor. Samo suradnjom i kompromisom doći ćete do zaključka prihvatljivog za sve sudionike pregovaranja. </a:t>
            </a:r>
          </a:p>
          <a:p>
            <a:endParaRPr lang="hr-HR" sz="2000"/>
          </a:p>
          <a:p>
            <a:r>
              <a:rPr lang="hr-HR" sz="2000"/>
              <a:t>Pregovaranje je umjetnost prilagođavanja</a:t>
            </a:r>
          </a:p>
        </p:txBody>
      </p:sp>
      <p:pic>
        <p:nvPicPr>
          <p:cNvPr id="59394" name="Picture 7" descr="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4552950"/>
            <a:ext cx="30718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/>
          </p:cNvSpPr>
          <p:nvPr>
            <p:ph idx="1"/>
          </p:nvPr>
        </p:nvSpPr>
        <p:spPr>
          <a:xfrm>
            <a:off x="457200" y="692150"/>
            <a:ext cx="7859713" cy="5781675"/>
          </a:xfrm>
        </p:spPr>
        <p:txBody>
          <a:bodyPr/>
          <a:lstStyle/>
          <a:p>
            <a:r>
              <a:rPr lang="hr-HR" smtClean="0">
                <a:solidFill>
                  <a:srgbClr val="FF3300"/>
                </a:solidFill>
              </a:rPr>
              <a:t>Pregovaranje je razmjena ustupaka.</a:t>
            </a:r>
          </a:p>
          <a:p>
            <a:endParaRPr lang="hr-HR" smtClean="0"/>
          </a:p>
          <a:p>
            <a:pPr>
              <a:buFont typeface="Wingdings" pitchFamily="2" charset="2"/>
              <a:buNone/>
            </a:pPr>
            <a:r>
              <a:rPr lang="hr-HR" smtClean="0"/>
              <a:t>Tri moguće pregovaračke pozicije:</a:t>
            </a:r>
          </a:p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" pitchFamily="2" charset="2"/>
              <a:buNone/>
            </a:pPr>
            <a:r>
              <a:rPr lang="hr-HR" smtClean="0"/>
              <a:t> </a:t>
            </a:r>
            <a:r>
              <a:rPr lang="hr-HR" b="1" smtClean="0"/>
              <a:t>WIN : LOSE</a:t>
            </a:r>
          </a:p>
          <a:p>
            <a:pPr>
              <a:buFont typeface="Wingdings" pitchFamily="2" charset="2"/>
              <a:buNone/>
            </a:pPr>
            <a:r>
              <a:rPr lang="hr-HR" b="1" smtClean="0"/>
              <a:t>(pobjednik:gubitnik)</a:t>
            </a:r>
          </a:p>
          <a:p>
            <a:pPr>
              <a:buFont typeface="Wingdings" pitchFamily="2" charset="2"/>
              <a:buNone/>
            </a:pPr>
            <a:endParaRPr lang="hr-HR" b="1" smtClean="0"/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120900"/>
            <a:ext cx="2735262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571500" y="4714875"/>
            <a:ext cx="5675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• </a:t>
            </a:r>
            <a:r>
              <a:rPr lang="hr-HR">
                <a:latin typeface="Cooper Black"/>
              </a:rPr>
              <a:t>konkurentski, autoritaran pristup gdje</a:t>
            </a:r>
          </a:p>
          <a:p>
            <a:r>
              <a:rPr lang="hr-HR">
                <a:latin typeface="Cooper Black"/>
              </a:rPr>
              <a:t>jedna strana želi svim silama pobijediti</a:t>
            </a:r>
          </a:p>
          <a:p>
            <a:endParaRPr lang="hr-HR">
              <a:latin typeface="Cooper Black"/>
            </a:endParaRPr>
          </a:p>
          <a:p>
            <a:r>
              <a:rPr lang="hr-HR">
                <a:latin typeface="Cooper Black"/>
              </a:rPr>
              <a:t>• loš pristup i kratkoročan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9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9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/>
          </p:cNvSpPr>
          <p:nvPr>
            <p:ph idx="1"/>
          </p:nvPr>
        </p:nvSpPr>
        <p:spPr>
          <a:xfrm>
            <a:off x="457200" y="333375"/>
            <a:ext cx="7467600" cy="6140450"/>
          </a:xfrm>
        </p:spPr>
        <p:txBody>
          <a:bodyPr/>
          <a:lstStyle/>
          <a:p>
            <a:endParaRPr lang="hr-HR" smtClean="0"/>
          </a:p>
          <a:p>
            <a:pPr>
              <a:buFont typeface="Wingdings" pitchFamily="2" charset="2"/>
              <a:buNone/>
            </a:pPr>
            <a:endParaRPr lang="hr-HR" b="1" smtClean="0"/>
          </a:p>
          <a:p>
            <a:pPr>
              <a:buFont typeface="Wingdings" pitchFamily="2" charset="2"/>
              <a:buNone/>
            </a:pPr>
            <a:r>
              <a:rPr lang="hr-HR" b="1" smtClean="0"/>
              <a:t>     LOSE : LOSE</a:t>
            </a:r>
          </a:p>
          <a:p>
            <a:pPr>
              <a:buFont typeface="Wingdings" pitchFamily="2" charset="2"/>
              <a:buNone/>
            </a:pPr>
            <a:r>
              <a:rPr lang="hr-HR" b="1" smtClean="0"/>
              <a:t>(gubitnik:gubitnik)</a:t>
            </a:r>
          </a:p>
          <a:p>
            <a:pPr>
              <a:buFont typeface="Wingdings" pitchFamily="2" charset="2"/>
              <a:buNone/>
            </a:pPr>
            <a:endParaRPr lang="hr-HR" b="1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071563" y="3357563"/>
            <a:ext cx="4572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oper Black"/>
              </a:rPr>
              <a:t>Pristup pregovaranju gubitnik/pobjednik</a:t>
            </a:r>
          </a:p>
          <a:p>
            <a:endParaRPr lang="hr-HR">
              <a:latin typeface="Cooper Black"/>
            </a:endParaRPr>
          </a:p>
          <a:p>
            <a:r>
              <a:rPr lang="hr-HR">
                <a:latin typeface="Cooper Black"/>
              </a:rPr>
              <a:t>• pristup odustajanja, popuštanja, jedna</a:t>
            </a:r>
          </a:p>
          <a:p>
            <a:r>
              <a:rPr lang="hr-HR">
                <a:latin typeface="Cooper Black"/>
              </a:rPr>
              <a:t>strana želi ugoditi drugoj - nema</a:t>
            </a:r>
          </a:p>
          <a:p>
            <a:r>
              <a:rPr lang="hr-HR">
                <a:latin typeface="Cooper Black"/>
              </a:rPr>
              <a:t>hrabrosti izraziti svoje osjećaje i uvjerenja</a:t>
            </a:r>
          </a:p>
          <a:p>
            <a:endParaRPr lang="hr-HR">
              <a:latin typeface="Cooper Black"/>
            </a:endParaRPr>
          </a:p>
          <a:p>
            <a:r>
              <a:rPr lang="hr-HR">
                <a:latin typeface="Cooper Black"/>
              </a:rPr>
              <a:t>• pristup kaotičan i slab od početka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3200" y="1052513"/>
            <a:ext cx="36544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/>
          </p:cNvSpPr>
          <p:nvPr>
            <p:ph idx="1"/>
          </p:nvPr>
        </p:nvSpPr>
        <p:spPr>
          <a:xfrm>
            <a:off x="457200" y="549275"/>
            <a:ext cx="7467600" cy="5924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b="1" smtClean="0"/>
              <a:t>WIN : WIN</a:t>
            </a:r>
          </a:p>
          <a:p>
            <a:pPr>
              <a:buFont typeface="Wingdings" pitchFamily="2" charset="2"/>
              <a:buNone/>
            </a:pPr>
            <a:r>
              <a:rPr lang="hr-HR" b="1" smtClean="0"/>
              <a:t>(pobjednik:pobjednik)</a:t>
            </a:r>
          </a:p>
          <a:p>
            <a:pPr>
              <a:buFont typeface="Wingdings" pitchFamily="2" charset="2"/>
              <a:buNone/>
            </a:pPr>
            <a:endParaRPr lang="hr-HR" smtClean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7988" y="620713"/>
            <a:ext cx="3322637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714375" y="2928938"/>
            <a:ext cx="57419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oper Black"/>
              </a:rPr>
              <a:t>Pristup pregovaranju pobjednik/pobjednik</a:t>
            </a:r>
          </a:p>
          <a:p>
            <a:endParaRPr lang="hr-HR">
              <a:latin typeface="Cooper Black"/>
            </a:endParaRPr>
          </a:p>
          <a:p>
            <a:r>
              <a:rPr lang="hr-HR">
                <a:latin typeface="Cooper Black"/>
              </a:rPr>
              <a:t>• obostrano korisni i zadovoljavajući</a:t>
            </a:r>
          </a:p>
          <a:p>
            <a:r>
              <a:rPr lang="hr-HR">
                <a:latin typeface="Cooper Black"/>
              </a:rPr>
              <a:t>rezultati, fleksibilnost u pristupu i</a:t>
            </a:r>
          </a:p>
          <a:p>
            <a:r>
              <a:rPr lang="hr-HR">
                <a:latin typeface="Cooper Black"/>
              </a:rPr>
              <a:t>spremnost na kompromis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16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7168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14375" y="1500188"/>
            <a:ext cx="71437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hr-HR" sz="2800">
                <a:latin typeface="Comic Sans MS" pitchFamily="66" charset="0"/>
              </a:rPr>
              <a:t>Komunikacijske vještine</a:t>
            </a:r>
          </a:p>
          <a:p>
            <a:pPr>
              <a:buFont typeface="Wingdings" pitchFamily="2" charset="2"/>
              <a:buChar char="v"/>
            </a:pPr>
            <a:r>
              <a:rPr lang="hr-HR" sz="2800">
                <a:latin typeface="Comic Sans MS" pitchFamily="66" charset="0"/>
              </a:rPr>
              <a:t>Upravljanje konfliktima u grupi</a:t>
            </a:r>
          </a:p>
          <a:p>
            <a:pPr>
              <a:buFont typeface="Wingdings" pitchFamily="2" charset="2"/>
              <a:buChar char="v"/>
            </a:pPr>
            <a:r>
              <a:rPr lang="hr-HR" sz="2800">
                <a:latin typeface="Comic Sans MS" pitchFamily="66" charset="0"/>
              </a:rPr>
              <a:t>Pregovaranje i argumentiranje</a:t>
            </a:r>
          </a:p>
          <a:p>
            <a:pPr>
              <a:buFont typeface="Wingdings" pitchFamily="2" charset="2"/>
              <a:buChar char="v"/>
            </a:pPr>
            <a:r>
              <a:rPr lang="hr-HR" sz="2800">
                <a:latin typeface="Comic Sans MS" pitchFamily="66" charset="0"/>
              </a:rPr>
              <a:t>Definiranje problema i metode utvrđivanja</a:t>
            </a:r>
          </a:p>
          <a:p>
            <a:pPr>
              <a:buFont typeface="Wingdings" pitchFamily="2" charset="2"/>
              <a:buChar char="v"/>
            </a:pPr>
            <a:r>
              <a:rPr lang="hr-HR" sz="2800">
                <a:latin typeface="Comic Sans MS" pitchFamily="66" charset="0"/>
              </a:rPr>
              <a:t>Tehnike kreativnog rješavanja problema</a:t>
            </a:r>
          </a:p>
          <a:p>
            <a:pPr>
              <a:buFont typeface="Wingdings" pitchFamily="2" charset="2"/>
              <a:buChar char="v"/>
            </a:pPr>
            <a:r>
              <a:rPr lang="hr-HR" sz="2800">
                <a:latin typeface="Comic Sans MS" pitchFamily="66" charset="0"/>
              </a:rPr>
              <a:t>Vježbe za jačanje timskog duha</a:t>
            </a:r>
          </a:p>
        </p:txBody>
      </p:sp>
      <p:sp>
        <p:nvSpPr>
          <p:cNvPr id="3" name="Rectangle 2"/>
          <p:cNvSpPr/>
          <p:nvPr/>
        </p:nvSpPr>
        <p:spPr>
          <a:xfrm>
            <a:off x="642938" y="571500"/>
            <a:ext cx="65008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3200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cs typeface="+mn-cs"/>
              </a:rPr>
              <a:t>Sastavnice  timskog  rada </a:t>
            </a:r>
            <a:endParaRPr lang="hr-HR" sz="3200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67586" name="Picture 2" descr="http://successbyheart.com/wp-content/uploads/2010/08/TeamW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4529138"/>
            <a:ext cx="4572000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75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/>
          </p:cNvSpPr>
          <p:nvPr>
            <p:ph idx="1"/>
          </p:nvPr>
        </p:nvSpPr>
        <p:spPr>
          <a:xfrm>
            <a:off x="457200" y="476250"/>
            <a:ext cx="7467600" cy="599757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b="1" smtClean="0"/>
              <a:t>Faze pregovaranja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hr-HR" b="1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b="1" smtClean="0"/>
              <a:t>* PRIPREMA </a:t>
            </a:r>
            <a:r>
              <a:rPr lang="hr-HR" smtClean="0"/>
              <a:t>Istraživanje situacije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hr-HR" smtClean="0"/>
              <a:t>Pojašnjavanje osobnih ciljeva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hr-HR" smtClean="0"/>
              <a:t>Priprema okoline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b="1" smtClean="0"/>
              <a:t>* INTERAKCIJA </a:t>
            </a:r>
            <a:r>
              <a:rPr lang="hr-HR" smtClean="0"/>
              <a:t>Stvaranje povoljne atmosfere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mtClean="0"/>
              <a:t>- Utvrđivanje potreba i interesa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mtClean="0"/>
              <a:t>- Smišljanje rješenja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mtClean="0"/>
              <a:t>- Odabir rješenja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b="1" smtClean="0"/>
              <a:t>* ZAVRŠETAK </a:t>
            </a:r>
            <a:r>
              <a:rPr lang="hr-HR" smtClean="0"/>
              <a:t>Stvaranje sporazuma-ugovora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mtClean="0"/>
              <a:t>- Plan akcije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mtClean="0"/>
              <a:t>- Vremenski okvir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mtClean="0"/>
              <a:t>- Praćenje učinjenog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3"/>
          <p:cNvSpPr>
            <a:spLocks noGrp="1"/>
          </p:cNvSpPr>
          <p:nvPr>
            <p:ph idx="1"/>
          </p:nvPr>
        </p:nvSpPr>
        <p:spPr>
          <a:xfrm>
            <a:off x="539750" y="1196975"/>
            <a:ext cx="7467600" cy="4873625"/>
          </a:xfrm>
        </p:spPr>
        <p:txBody>
          <a:bodyPr/>
          <a:lstStyle/>
          <a:p>
            <a:r>
              <a:rPr lang="hr-HR" b="1" smtClean="0"/>
              <a:t>Osnovne smjernice za uspješno pregovaranje: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827088" y="2276475"/>
            <a:ext cx="60309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hr-HR" sz="2400" dirty="0">
                <a:latin typeface="Comic Sans MS" pitchFamily="66" charset="0"/>
                <a:cs typeface="+mn-cs"/>
              </a:rPr>
              <a:t>OBUZDAJ EMOCIJE</a:t>
            </a:r>
            <a:r>
              <a:rPr lang="hr-HR" sz="2400" dirty="0">
                <a:latin typeface="Comic Sans MS" pitchFamily="66" charset="0"/>
                <a:cs typeface="+mn-cs"/>
              </a:rPr>
              <a:t>!</a:t>
            </a:r>
          </a:p>
          <a:p>
            <a:pPr marL="342900" indent="-342900">
              <a:defRPr/>
            </a:pPr>
            <a:endParaRPr lang="hr-HR" sz="2400" dirty="0">
              <a:latin typeface="Comic Sans MS" pitchFamily="66" charset="0"/>
              <a:cs typeface="+mn-cs"/>
            </a:endParaRPr>
          </a:p>
          <a:p>
            <a:pPr marL="342900" indent="-342900">
              <a:buFontTx/>
              <a:buAutoNum type="arabicPeriod" startAt="2"/>
              <a:defRPr/>
            </a:pPr>
            <a:r>
              <a:rPr lang="hr-HR" sz="2400" dirty="0">
                <a:latin typeface="Comic Sans MS" pitchFamily="66" charset="0"/>
                <a:cs typeface="+mn-cs"/>
              </a:rPr>
              <a:t>KORISTI </a:t>
            </a:r>
            <a:r>
              <a:rPr lang="hr-HR" sz="2400" dirty="0">
                <a:latin typeface="Comic Sans MS" pitchFamily="66" charset="0"/>
                <a:cs typeface="+mn-cs"/>
              </a:rPr>
              <a:t>INFORMACIJE</a:t>
            </a:r>
          </a:p>
          <a:p>
            <a:pPr marL="342900" indent="-342900">
              <a:defRPr/>
            </a:pPr>
            <a:endParaRPr lang="hr-HR" sz="2400" dirty="0">
              <a:latin typeface="Comic Sans MS" pitchFamily="66" charset="0"/>
              <a:cs typeface="+mn-cs"/>
            </a:endParaRPr>
          </a:p>
          <a:p>
            <a:pPr marL="457200" indent="-457200">
              <a:buFontTx/>
              <a:buAutoNum type="arabicPeriod" startAt="3"/>
              <a:defRPr/>
            </a:pPr>
            <a:r>
              <a:rPr lang="hr-HR" sz="2400" dirty="0">
                <a:latin typeface="Comic Sans MS" pitchFamily="66" charset="0"/>
                <a:cs typeface="+mn-cs"/>
              </a:rPr>
              <a:t>BUDI EMPATIČAN</a:t>
            </a:r>
          </a:p>
          <a:p>
            <a:pPr marL="457200" indent="-457200">
              <a:defRPr/>
            </a:pPr>
            <a:endParaRPr lang="hr-HR" sz="2400" dirty="0">
              <a:latin typeface="Comic Sans MS" pitchFamily="66" charset="0"/>
              <a:cs typeface="+mn-cs"/>
            </a:endParaRPr>
          </a:p>
          <a:p>
            <a:pPr marL="342900" indent="-342900">
              <a:defRPr/>
            </a:pPr>
            <a:r>
              <a:rPr lang="hr-HR" sz="2400" dirty="0">
                <a:latin typeface="Comic Sans MS" pitchFamily="66" charset="0"/>
                <a:cs typeface="+mn-cs"/>
              </a:rPr>
              <a:t>4. POSTAVI </a:t>
            </a:r>
            <a:r>
              <a:rPr lang="hr-HR" sz="2400" dirty="0">
                <a:latin typeface="Comic Sans MS" pitchFamily="66" charset="0"/>
                <a:cs typeface="+mn-cs"/>
              </a:rPr>
              <a:t>CILJEVE</a:t>
            </a:r>
          </a:p>
          <a:p>
            <a:pPr marL="342900" indent="-342900">
              <a:defRPr/>
            </a:pPr>
            <a:endParaRPr lang="hr-HR" sz="2400" dirty="0">
              <a:latin typeface="Comic Sans MS" pitchFamily="66" charset="0"/>
              <a:cs typeface="+mn-cs"/>
            </a:endParaRPr>
          </a:p>
          <a:p>
            <a:pPr marL="342900" indent="-342900">
              <a:defRPr/>
            </a:pPr>
            <a:r>
              <a:rPr lang="hr-HR" sz="2400" dirty="0">
                <a:latin typeface="Comic Sans MS" pitchFamily="66" charset="0"/>
                <a:cs typeface="+mn-cs"/>
              </a:rPr>
              <a:t>5. DEFINIRAJ I RJEŠAVAJ PROBLEM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/>
          </p:cNvSpPr>
          <p:nvPr>
            <p:ph idx="1"/>
          </p:nvPr>
        </p:nvSpPr>
        <p:spPr>
          <a:xfrm>
            <a:off x="457200" y="549275"/>
            <a:ext cx="7467600" cy="5924550"/>
          </a:xfrm>
        </p:spPr>
        <p:txBody>
          <a:bodyPr/>
          <a:lstStyle/>
          <a:p>
            <a:r>
              <a:rPr lang="hr-HR" b="1" smtClean="0"/>
              <a:t>Emocionalna inteligencija</a:t>
            </a:r>
          </a:p>
          <a:p>
            <a:pPr>
              <a:buFontTx/>
              <a:buChar char="-"/>
            </a:pPr>
            <a:r>
              <a:rPr lang="hr-HR" smtClean="0"/>
              <a:t>Vještina ili sposobnost za identifikaciju, pristup i kontrolu emocija pojedinca ili grupe.</a:t>
            </a:r>
          </a:p>
          <a:p>
            <a:pPr>
              <a:buFont typeface="Wingdings" pitchFamily="2" charset="2"/>
              <a:buNone/>
            </a:pPr>
            <a:r>
              <a:rPr lang="hr-HR" b="1" i="1" smtClean="0"/>
              <a:t>Golemanov model</a:t>
            </a:r>
          </a:p>
          <a:p>
            <a:pPr>
              <a:buFont typeface="Wingdings" pitchFamily="2" charset="2"/>
              <a:buNone/>
            </a:pPr>
            <a:endParaRPr lang="hr-HR" b="1" i="1" smtClean="0"/>
          </a:p>
          <a:p>
            <a:endParaRPr lang="hr-HR" smtClean="0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924175"/>
            <a:ext cx="48990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 bwMode="auto">
          <a:xfrm>
            <a:off x="457200" y="320040"/>
            <a:ext cx="7239000" cy="11430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cap="none" smtClean="0"/>
              <a:t>SOCIOMETRIJSKO ISTRAŽIVANJE</a:t>
            </a:r>
            <a:br>
              <a:rPr lang="hr-HR" cap="none" smtClean="0"/>
            </a:br>
            <a:endParaRPr lang="hr-HR" cap="none" smtClean="0"/>
          </a:p>
        </p:txBody>
      </p:sp>
      <p:pic>
        <p:nvPicPr>
          <p:cNvPr id="6656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785938"/>
            <a:ext cx="6408737" cy="3190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WordArt 4"/>
          <p:cNvSpPr>
            <a:spLocks noChangeArrowheads="1" noChangeShapeType="1" noTextEdit="1"/>
          </p:cNvSpPr>
          <p:nvPr/>
        </p:nvSpPr>
        <p:spPr bwMode="auto">
          <a:xfrm>
            <a:off x="1187450" y="2276475"/>
            <a:ext cx="6697663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Latn-C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TIPOVI LIČNOSTI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/>
          </p:cNvSpPr>
          <p:nvPr>
            <p:ph idx="1"/>
          </p:nvPr>
        </p:nvSpPr>
        <p:spPr>
          <a:xfrm>
            <a:off x="468313" y="260350"/>
            <a:ext cx="3603625" cy="624205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hr-HR" sz="1800" b="1" smtClean="0"/>
              <a:t>Hypocrates , Galen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hr-HR" sz="1800" smtClean="0"/>
          </a:p>
          <a:p>
            <a:pPr>
              <a:lnSpc>
                <a:spcPct val="80000"/>
              </a:lnSpc>
            </a:pPr>
            <a:r>
              <a:rPr lang="hr-HR" sz="2400" smtClean="0">
                <a:latin typeface="Comic Sans MS" pitchFamily="66" charset="0"/>
              </a:rPr>
              <a:t>•</a:t>
            </a:r>
            <a:r>
              <a:rPr lang="hr-HR" sz="2400" b="1" smtClean="0">
                <a:solidFill>
                  <a:schemeClr val="hlink"/>
                </a:solidFill>
                <a:latin typeface="Comic Sans MS" pitchFamily="66" charset="0"/>
              </a:rPr>
              <a:t>SANGVINIK</a:t>
            </a:r>
            <a:endParaRPr lang="hr-HR" sz="2400" smtClean="0">
              <a:solidFill>
                <a:schemeClr val="hlink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2400" smtClean="0">
                <a:solidFill>
                  <a:schemeClr val="hlink"/>
                </a:solidFill>
                <a:latin typeface="Comic Sans MS" pitchFamily="66" charset="0"/>
              </a:rPr>
              <a:t>– impulzivan i traži zadovoljstvo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hr-HR" sz="2400" smtClean="0">
                <a:solidFill>
                  <a:schemeClr val="hlink"/>
                </a:solidFill>
                <a:latin typeface="Comic Sans MS" pitchFamily="66" charset="0"/>
              </a:rPr>
              <a:t>druželjubiv i emocionalan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hr-HR" sz="2400" smtClean="0">
                <a:solidFill>
                  <a:schemeClr val="hlink"/>
                </a:solidFill>
                <a:latin typeface="Comic Sans MS" pitchFamily="66" charset="0"/>
              </a:rPr>
              <a:t>kreativan i sanjar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hr-HR" sz="2400" smtClean="0">
              <a:solidFill>
                <a:schemeClr val="hlink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hr-HR" sz="2400" smtClean="0">
              <a:solidFill>
                <a:schemeClr val="hlink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hr-HR" sz="2400" smtClean="0">
                <a:solidFill>
                  <a:schemeClr val="tx2"/>
                </a:solidFill>
                <a:latin typeface="Comic Sans MS" pitchFamily="66" charset="0"/>
              </a:rPr>
              <a:t>KOLERIK</a:t>
            </a:r>
          </a:p>
          <a:p>
            <a:pPr>
              <a:lnSpc>
                <a:spcPct val="80000"/>
              </a:lnSpc>
            </a:pPr>
            <a:r>
              <a:rPr lang="hr-HR" sz="2400" smtClean="0">
                <a:solidFill>
                  <a:schemeClr val="tx2"/>
                </a:solidFill>
                <a:latin typeface="Comic Sans MS" pitchFamily="66" charset="0"/>
              </a:rPr>
              <a:t>Ambiciozan, u ulozi vođe</a:t>
            </a:r>
          </a:p>
          <a:p>
            <a:pPr>
              <a:lnSpc>
                <a:spcPct val="80000"/>
              </a:lnSpc>
            </a:pPr>
            <a:r>
              <a:rPr lang="hr-HR" sz="2400" smtClean="0">
                <a:solidFill>
                  <a:schemeClr val="tx2"/>
                </a:solidFill>
                <a:latin typeface="Comic Sans MS" pitchFamily="66" charset="0"/>
              </a:rPr>
              <a:t>Agresivan, strastven</a:t>
            </a:r>
          </a:p>
          <a:p>
            <a:pPr>
              <a:lnSpc>
                <a:spcPct val="80000"/>
              </a:lnSpc>
            </a:pPr>
            <a:r>
              <a:rPr lang="hr-HR" sz="2400" smtClean="0">
                <a:solidFill>
                  <a:schemeClr val="tx2"/>
                </a:solidFill>
                <a:latin typeface="Comic Sans MS" pitchFamily="66" charset="0"/>
              </a:rPr>
              <a:t>Dominator</a:t>
            </a:r>
            <a:r>
              <a:rPr lang="hr-HR" sz="2400" smtClean="0">
                <a:latin typeface="Comic Sans MS" pitchFamily="66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hr-HR" sz="180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71938" y="1357313"/>
            <a:ext cx="3643312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/>
              <a:t>* </a:t>
            </a:r>
            <a:r>
              <a:rPr lang="hr-HR" sz="2400">
                <a:solidFill>
                  <a:srgbClr val="FF3300"/>
                </a:solidFill>
                <a:latin typeface="Comic Sans MS" pitchFamily="66" charset="0"/>
              </a:rPr>
              <a:t>MELANKOLIK</a:t>
            </a:r>
          </a:p>
          <a:p>
            <a:pPr>
              <a:lnSpc>
                <a:spcPct val="80000"/>
              </a:lnSpc>
            </a:pPr>
            <a:r>
              <a:rPr lang="hr-HR" sz="2400">
                <a:solidFill>
                  <a:srgbClr val="FF3300"/>
                </a:solidFill>
                <a:latin typeface="Comic Sans MS" pitchFamily="66" charset="0"/>
              </a:rPr>
              <a:t>Introvertiran i promišljen</a:t>
            </a:r>
          </a:p>
          <a:p>
            <a:pPr>
              <a:lnSpc>
                <a:spcPct val="80000"/>
              </a:lnSpc>
            </a:pPr>
            <a:r>
              <a:rPr lang="hr-HR" sz="2400">
                <a:solidFill>
                  <a:srgbClr val="FF3300"/>
                </a:solidFill>
                <a:latin typeface="Comic Sans MS" pitchFamily="66" charset="0"/>
              </a:rPr>
              <a:t>Pjesnički nadaren, perfekcionist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r-HR" sz="2400">
              <a:solidFill>
                <a:srgbClr val="FF33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r-HR" sz="2400">
              <a:solidFill>
                <a:srgbClr val="FF33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r-HR" sz="2400">
              <a:solidFill>
                <a:srgbClr val="FF33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hr-HR" sz="2400">
                <a:latin typeface="Comic Sans MS" pitchFamily="66" charset="0"/>
              </a:rPr>
              <a:t>FLEGMATIK</a:t>
            </a:r>
            <a:r>
              <a:rPr lang="hr-HR" sz="2400" b="1">
                <a:latin typeface="Comic Sans MS" pitchFamily="66" charset="0"/>
              </a:rPr>
              <a:t> </a:t>
            </a:r>
            <a:endParaRPr lang="hr-HR" sz="24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hr-HR" sz="2400">
                <a:latin typeface="Comic Sans MS" pitchFamily="66" charset="0"/>
              </a:rPr>
              <a:t>Opušten i tih</a:t>
            </a:r>
          </a:p>
          <a:p>
            <a:pPr>
              <a:lnSpc>
                <a:spcPct val="80000"/>
              </a:lnSpc>
            </a:pPr>
            <a:r>
              <a:rPr lang="hr-HR" sz="2400">
                <a:latin typeface="Comic Sans MS" pitchFamily="66" charset="0"/>
              </a:rPr>
              <a:t>Samozadovoljan</a:t>
            </a:r>
          </a:p>
          <a:p>
            <a:pPr>
              <a:lnSpc>
                <a:spcPct val="80000"/>
              </a:lnSpc>
            </a:pPr>
            <a:r>
              <a:rPr lang="hr-HR" sz="2400">
                <a:latin typeface="Comic Sans MS" pitchFamily="66" charset="0"/>
              </a:rPr>
              <a:t>Privržen</a:t>
            </a:r>
          </a:p>
          <a:p>
            <a:endParaRPr lang="hr-HR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20040"/>
            <a:ext cx="7270652" cy="60863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Galen / Wundt</a:t>
            </a:r>
            <a:endParaRPr lang="hr-HR" dirty="0"/>
          </a:p>
        </p:txBody>
      </p:sp>
      <p:pic>
        <p:nvPicPr>
          <p:cNvPr id="69634" name="Picture 2" descr="C:\Users\Tina\Pictures\GalenTyp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122363"/>
            <a:ext cx="6924675" cy="49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7188" y="357188"/>
            <a:ext cx="6500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>
                <a:latin typeface="Comic Sans MS" pitchFamily="66" charset="0"/>
              </a:rPr>
              <a:t>Hans Jürgen Eysenck (1916-1997) </a:t>
            </a:r>
          </a:p>
          <a:p>
            <a:r>
              <a:rPr lang="hr-HR">
                <a:latin typeface="Comic Sans MS" pitchFamily="66" charset="0"/>
              </a:rPr>
              <a:t>           Eysenckov model osobnosti (P–E–N</a:t>
            </a:r>
            <a:r>
              <a:rPr lang="hr-HR"/>
              <a:t>) </a:t>
            </a:r>
          </a:p>
          <a:p>
            <a:r>
              <a:rPr lang="en-US"/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4786313"/>
            <a:ext cx="407193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sz="1600" b="1">
              <a:latin typeface="Comic Sans MS" pitchFamily="66" charset="0"/>
            </a:endParaRPr>
          </a:p>
          <a:p>
            <a:r>
              <a:rPr lang="hr-HR" sz="1600" b="1">
                <a:latin typeface="Comic Sans MS" pitchFamily="66" charset="0"/>
              </a:rPr>
              <a:t>* NEUROTIČNI EKSTROVERTI – </a:t>
            </a:r>
            <a:r>
              <a:rPr lang="hr-HR" sz="1600">
                <a:latin typeface="Comic Sans MS" pitchFamily="66" charset="0"/>
              </a:rPr>
              <a:t>nauče izbjeći situacije koje izazovu</a:t>
            </a:r>
          </a:p>
          <a:p>
            <a:pPr>
              <a:buFont typeface="Arial" charset="0"/>
              <a:buChar char="•"/>
            </a:pPr>
            <a:r>
              <a:rPr lang="hr-HR" sz="1600" b="1">
                <a:latin typeface="Comic Sans MS" pitchFamily="66" charset="0"/>
              </a:rPr>
              <a:t>NEUROTIČNI EKSTROVERTI</a:t>
            </a:r>
            <a:r>
              <a:rPr lang="en-US" sz="1600" b="1">
                <a:latin typeface="Comic Sans MS" pitchFamily="66" charset="0"/>
              </a:rPr>
              <a:t>- </a:t>
            </a:r>
            <a:r>
              <a:rPr lang="hr-HR" sz="1600">
                <a:latin typeface="Comic Sans MS" pitchFamily="66" charset="0"/>
              </a:rPr>
              <a:t>zaboravljaju i izostavljaju stvari koje ih komprimitiraju</a:t>
            </a:r>
          </a:p>
          <a:p>
            <a:endParaRPr lang="hr-HR" sz="1600">
              <a:latin typeface="Comic Sans MS" pitchFamily="66" charset="0"/>
            </a:endParaRPr>
          </a:p>
          <a:p>
            <a:endParaRPr lang="hr-HR" sz="1600">
              <a:latin typeface="Comic Sans MS" pitchFamily="66" charset="0"/>
            </a:endParaRPr>
          </a:p>
          <a:p>
            <a:endParaRPr lang="en-US" sz="1600">
              <a:latin typeface="Comic Sans MS" pitchFamily="66" charset="0"/>
            </a:endParaRPr>
          </a:p>
          <a:p>
            <a:endParaRPr lang="hr-HR" sz="1600" b="1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4214818"/>
            <a:ext cx="3341327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cs typeface="+mn-cs"/>
              </a:rPr>
              <a:t>NEUROTIZAM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cs typeface="+mn-cs"/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1214438"/>
            <a:ext cx="21431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flipH="1">
            <a:off x="285720" y="1285860"/>
            <a:ext cx="335758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+mn-cs"/>
              </a:rPr>
              <a:t>PSIHOTICIZAM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2500306"/>
            <a:ext cx="367761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Ekstrovertiranost ili </a:t>
            </a:r>
          </a:p>
          <a:p>
            <a:pPr algn="ctr">
              <a:defRPr/>
            </a:pPr>
            <a:r>
              <a:rPr lang="hr-H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introvertiranost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+mn-cs"/>
            </a:endParaRP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6050" y="3786188"/>
            <a:ext cx="2968625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77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WordArt 4"/>
          <p:cNvSpPr>
            <a:spLocks noChangeArrowheads="1" noChangeShapeType="1" noTextEdit="1"/>
          </p:cNvSpPr>
          <p:nvPr/>
        </p:nvSpPr>
        <p:spPr bwMode="auto">
          <a:xfrm>
            <a:off x="1000125" y="1714500"/>
            <a:ext cx="6480175" cy="26654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sr-Latn-C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GRUPNE ULOGE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/>
          </p:cNvSpPr>
          <p:nvPr>
            <p:ph idx="1"/>
          </p:nvPr>
        </p:nvSpPr>
        <p:spPr>
          <a:xfrm>
            <a:off x="539750" y="404813"/>
            <a:ext cx="7385050" cy="6069012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hr-HR" dirty="0" smtClean="0"/>
              <a:t>* Prema zadatku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hr-HR" dirty="0" smtClean="0"/>
              <a:t>* Osobne / društvene uloge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Disfunkcionalne ili individualističke uloge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hr-HR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dirty="0" smtClean="0"/>
              <a:t>Povezivanje vođenjem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dirty="0" smtClean="0"/>
              <a:t>Proceduralno –diktirano povezivanje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dirty="0" smtClean="0"/>
              <a:t>Povezivanje zbog zadatka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dirty="0" smtClean="0"/>
              <a:t>Društveno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</p:txBody>
      </p:sp>
      <p:sp>
        <p:nvSpPr>
          <p:cNvPr id="72706" name="WordArt 4"/>
          <p:cNvSpPr>
            <a:spLocks noChangeArrowheads="1" noChangeShapeType="1" noTextEdit="1"/>
          </p:cNvSpPr>
          <p:nvPr/>
        </p:nvSpPr>
        <p:spPr bwMode="auto">
          <a:xfrm>
            <a:off x="1187450" y="692150"/>
            <a:ext cx="3324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Latn-C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Uloge u grupi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910" y="3357562"/>
            <a:ext cx="6610655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Tipovi povezivanja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Težišta tima</a:t>
            </a:r>
            <a:endParaRPr lang="hr-HR" dirty="0">
              <a:solidFill>
                <a:schemeClr val="bg2">
                  <a:lumMod val="25000"/>
                </a:schemeClr>
              </a:solidFill>
              <a:latin typeface="Algerian" pitchFamily="82" charset="0"/>
            </a:endParaRPr>
          </a:p>
        </p:txBody>
      </p:sp>
      <p:sp>
        <p:nvSpPr>
          <p:cNvPr id="16386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5538"/>
            <a:ext cx="7467600" cy="53482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sz="3600" smtClean="0"/>
              <a:t>Cilj rada</a:t>
            </a:r>
          </a:p>
          <a:p>
            <a:pPr>
              <a:buFont typeface="Wingdings" pitchFamily="2" charset="2"/>
              <a:buChar char="Ø"/>
            </a:pPr>
            <a:r>
              <a:rPr lang="hr-HR" sz="3600" smtClean="0"/>
              <a:t>Misija timskog rada</a:t>
            </a:r>
          </a:p>
          <a:p>
            <a:pPr>
              <a:buFont typeface="Wingdings" pitchFamily="2" charset="2"/>
              <a:buChar char="Ø"/>
            </a:pPr>
            <a:r>
              <a:rPr lang="hr-HR" sz="3600" smtClean="0"/>
              <a:t>Vizija tima</a:t>
            </a:r>
          </a:p>
        </p:txBody>
      </p:sp>
      <p:pic>
        <p:nvPicPr>
          <p:cNvPr id="16387" name="Slika 4" descr="TEAM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3429000"/>
            <a:ext cx="5357813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http://www.maurilioamorim.com/wp-content/uploads/2011/03/team-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428625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63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6" y="1571612"/>
            <a:ext cx="3245966" cy="36433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4800" dirty="0" smtClean="0">
                <a:solidFill>
                  <a:schemeClr val="bg1"/>
                </a:solidFill>
              </a:rPr>
              <a:t>1. ULOGE U GRUPI OVISNO O ZADATKU</a:t>
            </a:r>
            <a:endParaRPr lang="hr-HR" sz="4800" dirty="0">
              <a:solidFill>
                <a:schemeClr val="bg1"/>
              </a:solidFill>
            </a:endParaRPr>
          </a:p>
        </p:txBody>
      </p:sp>
      <p:pic>
        <p:nvPicPr>
          <p:cNvPr id="5" name="Picture Placeholder 4" descr="Team-Work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536" r="19536"/>
          <a:stretch>
            <a:fillRect/>
          </a:stretch>
        </p:blipFill>
        <p:spPr>
          <a:xfrm>
            <a:off x="765664" y="1142984"/>
            <a:ext cx="4104258" cy="41042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142875"/>
            <a:ext cx="6929437" cy="738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/>
          </a:p>
          <a:p>
            <a:r>
              <a:rPr lang="hr-HR"/>
              <a:t>•</a:t>
            </a:r>
            <a:r>
              <a:rPr lang="hr-HR" sz="2000" b="1">
                <a:latin typeface="Comic Sans MS" pitchFamily="66" charset="0"/>
              </a:rPr>
              <a:t>1.1.  INICIJATOR/ onaj koji doprinosi</a:t>
            </a:r>
            <a:endParaRPr lang="hr-HR" sz="200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hr-HR" sz="2000">
                <a:latin typeface="Comic Sans MS" pitchFamily="66" charset="0"/>
              </a:rPr>
              <a:t>originalne ideje, potiče diskusije, usmjerava grupu u novim smjerovima </a:t>
            </a:r>
          </a:p>
          <a:p>
            <a:endParaRPr lang="hr-HR" sz="2000">
              <a:latin typeface="Comic Sans MS" pitchFamily="66" charset="0"/>
            </a:endParaRPr>
          </a:p>
          <a:p>
            <a:r>
              <a:rPr lang="hr-HR" sz="2000">
                <a:latin typeface="Comic Sans MS" pitchFamily="66" charset="0"/>
              </a:rPr>
              <a:t>•</a:t>
            </a:r>
            <a:r>
              <a:rPr lang="hr-HR" sz="2000" b="1">
                <a:latin typeface="Comic Sans MS" pitchFamily="66" charset="0"/>
              </a:rPr>
              <a:t>1.2. TRAGAČ ZA INFORMACIJAMA</a:t>
            </a:r>
            <a:endParaRPr lang="hr-HR" sz="200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hr-HR" sz="2000">
                <a:latin typeface="Comic Sans MS" pitchFamily="66" charset="0"/>
              </a:rPr>
              <a:t>traži pojašnjenje, mišljenje stručnjaka</a:t>
            </a:r>
          </a:p>
          <a:p>
            <a:endParaRPr lang="hr-HR" sz="2000">
              <a:latin typeface="Comic Sans MS" pitchFamily="66" charset="0"/>
            </a:endParaRPr>
          </a:p>
          <a:p>
            <a:r>
              <a:rPr lang="hr-HR" sz="2000">
                <a:latin typeface="Comic Sans MS" pitchFamily="66" charset="0"/>
              </a:rPr>
              <a:t>•</a:t>
            </a:r>
            <a:r>
              <a:rPr lang="hr-HR" sz="2000" b="1">
                <a:latin typeface="Comic Sans MS" pitchFamily="66" charset="0"/>
              </a:rPr>
              <a:t>1.3. DAVATELJ INFORMACIJA </a:t>
            </a:r>
            <a:endParaRPr lang="hr-HR" sz="200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hr-HR" sz="2000">
                <a:latin typeface="Comic Sans MS" pitchFamily="66" charset="0"/>
              </a:rPr>
              <a:t>daje potkrjepljenje informacije, smatra se svojevrsnim autoritetom u temi</a:t>
            </a:r>
          </a:p>
          <a:p>
            <a:endParaRPr lang="hr-HR" sz="2000">
              <a:latin typeface="Comic Sans MS" pitchFamily="66" charset="0"/>
            </a:endParaRPr>
          </a:p>
          <a:p>
            <a:r>
              <a:rPr lang="hr-HR" sz="2000">
                <a:latin typeface="Comic Sans MS" pitchFamily="66" charset="0"/>
              </a:rPr>
              <a:t>•</a:t>
            </a:r>
            <a:r>
              <a:rPr lang="hr-HR" sz="2000" b="1">
                <a:latin typeface="Comic Sans MS" pitchFamily="66" charset="0"/>
              </a:rPr>
              <a:t>1.4. TRAGAČ ZA MIŠLJENJIMA</a:t>
            </a:r>
            <a:endParaRPr lang="hr-HR" sz="2000">
              <a:latin typeface="Comic Sans MS" pitchFamily="66" charset="0"/>
            </a:endParaRPr>
          </a:p>
          <a:p>
            <a:r>
              <a:rPr lang="hr-HR" sz="2000">
                <a:latin typeface="Comic Sans MS" pitchFamily="66" charset="0"/>
              </a:rPr>
              <a:t>traži pojašnjenja vrijednosti, stavova i mišljenja</a:t>
            </a:r>
          </a:p>
          <a:p>
            <a:r>
              <a:rPr lang="hr-HR" sz="2000">
                <a:latin typeface="Comic Sans MS" pitchFamily="66" charset="0"/>
              </a:rPr>
              <a:t>provjerava dostupnost različitih ideja </a:t>
            </a:r>
          </a:p>
          <a:p>
            <a:endParaRPr lang="hr-HR" sz="2000">
              <a:latin typeface="Comic Sans MS" pitchFamily="66" charset="0"/>
            </a:endParaRPr>
          </a:p>
          <a:p>
            <a:r>
              <a:rPr lang="hr-HR" sz="2000">
                <a:latin typeface="Comic Sans MS" pitchFamily="66" charset="0"/>
              </a:rPr>
              <a:t>•</a:t>
            </a:r>
            <a:r>
              <a:rPr lang="hr-HR" sz="2000" b="1">
                <a:latin typeface="Comic Sans MS" pitchFamily="66" charset="0"/>
              </a:rPr>
              <a:t>1.5. DAVATELJ MIŠLJENJA </a:t>
            </a:r>
            <a:endParaRPr lang="hr-HR" sz="2000">
              <a:latin typeface="Comic Sans MS" pitchFamily="66" charset="0"/>
            </a:endParaRPr>
          </a:p>
          <a:p>
            <a:r>
              <a:rPr lang="hr-HR" sz="2000">
                <a:latin typeface="Comic Sans MS" pitchFamily="66" charset="0"/>
              </a:rPr>
              <a:t>–izražava svoje mišljenje i uvijek zna što grupa''mora'' </a:t>
            </a:r>
          </a:p>
          <a:p>
            <a:endParaRPr lang="hr-HR" sz="2000">
              <a:latin typeface="Comic Sans MS" pitchFamily="66" charset="0"/>
            </a:endParaRPr>
          </a:p>
          <a:p>
            <a:r>
              <a:rPr lang="hr-HR" sz="2000">
                <a:latin typeface="Comic Sans MS" pitchFamily="66" charset="0"/>
              </a:rPr>
              <a:t>•</a:t>
            </a:r>
            <a:r>
              <a:rPr lang="hr-HR" sz="2000" b="1">
                <a:latin typeface="Comic Sans MS" pitchFamily="66" charset="0"/>
              </a:rPr>
              <a:t>1.6. TUMAČITELJ</a:t>
            </a:r>
            <a:endParaRPr lang="hr-HR" sz="2000">
              <a:latin typeface="Comic Sans MS" pitchFamily="66" charset="0"/>
            </a:endParaRPr>
          </a:p>
          <a:p>
            <a:r>
              <a:rPr lang="hr-HR" sz="2000">
                <a:latin typeface="Comic Sans MS" pitchFamily="66" charset="0"/>
              </a:rPr>
              <a:t>preuzima tuđe početne ideje i oko njih gradi vlastitu –često pretjeranu –teoriju</a:t>
            </a:r>
          </a:p>
          <a:p>
            <a:endParaRPr lang="hr-HR"/>
          </a:p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7188" y="571500"/>
            <a:ext cx="7215187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latin typeface="Comic Sans MS" pitchFamily="66" charset="0"/>
              </a:rPr>
              <a:t>1.7. KOORDINATOR </a:t>
            </a:r>
            <a:endParaRPr lang="hr-HR" sz="2000">
              <a:latin typeface="Comic Sans MS" pitchFamily="66" charset="0"/>
            </a:endParaRPr>
          </a:p>
          <a:p>
            <a:r>
              <a:rPr lang="hr-HR" sz="2000">
                <a:latin typeface="Comic Sans MS" pitchFamily="66" charset="0"/>
              </a:rPr>
              <a:t>–objašnjava ideje i povezuje ih </a:t>
            </a:r>
          </a:p>
          <a:p>
            <a:endParaRPr lang="hr-HR" sz="2000">
              <a:latin typeface="Comic Sans MS" pitchFamily="66" charset="0"/>
            </a:endParaRPr>
          </a:p>
          <a:p>
            <a:r>
              <a:rPr lang="hr-HR" sz="2000">
                <a:latin typeface="Comic Sans MS" pitchFamily="66" charset="0"/>
              </a:rPr>
              <a:t>•</a:t>
            </a:r>
            <a:r>
              <a:rPr lang="hr-HR" sz="2000" b="1">
                <a:latin typeface="Comic Sans MS" pitchFamily="66" charset="0"/>
              </a:rPr>
              <a:t>1.8. ORIJENTATOR</a:t>
            </a:r>
            <a:endParaRPr lang="hr-HR" sz="2000">
              <a:latin typeface="Comic Sans MS" pitchFamily="66" charset="0"/>
            </a:endParaRPr>
          </a:p>
          <a:p>
            <a:r>
              <a:rPr lang="hr-HR" sz="2000">
                <a:latin typeface="Comic Sans MS" pitchFamily="66" charset="0"/>
              </a:rPr>
              <a:t>–daje pregled stanja, usmjerava grupu </a:t>
            </a:r>
          </a:p>
          <a:p>
            <a:endParaRPr lang="hr-HR" sz="2000">
              <a:latin typeface="Comic Sans MS" pitchFamily="66" charset="0"/>
            </a:endParaRPr>
          </a:p>
          <a:p>
            <a:r>
              <a:rPr lang="hr-HR" sz="2000">
                <a:latin typeface="Comic Sans MS" pitchFamily="66" charset="0"/>
              </a:rPr>
              <a:t>•</a:t>
            </a:r>
            <a:r>
              <a:rPr lang="hr-HR" sz="2000" b="1">
                <a:latin typeface="Comic Sans MS" pitchFamily="66" charset="0"/>
              </a:rPr>
              <a:t>1.9. EVALUATOR/KRITIČAR</a:t>
            </a:r>
            <a:endParaRPr lang="hr-HR" sz="2000">
              <a:latin typeface="Comic Sans MS" pitchFamily="66" charset="0"/>
            </a:endParaRPr>
          </a:p>
          <a:p>
            <a:r>
              <a:rPr lang="hr-HR" sz="2000">
                <a:latin typeface="Comic Sans MS" pitchFamily="66" charset="0"/>
              </a:rPr>
              <a:t>ocjenjuje i kritizira- pozitivan i negativan </a:t>
            </a:r>
          </a:p>
          <a:p>
            <a:endParaRPr lang="hr-HR" sz="2000">
              <a:latin typeface="Comic Sans MS" pitchFamily="66" charset="0"/>
            </a:endParaRPr>
          </a:p>
          <a:p>
            <a:r>
              <a:rPr lang="hr-HR" sz="2000">
                <a:latin typeface="Comic Sans MS" pitchFamily="66" charset="0"/>
              </a:rPr>
              <a:t>•</a:t>
            </a:r>
            <a:r>
              <a:rPr lang="hr-HR" sz="2000" b="1">
                <a:latin typeface="Comic Sans MS" pitchFamily="66" charset="0"/>
              </a:rPr>
              <a:t>1.10 ENERGIČAR</a:t>
            </a:r>
            <a:endParaRPr lang="hr-HR" sz="2000">
              <a:latin typeface="Comic Sans MS" pitchFamily="66" charset="0"/>
            </a:endParaRPr>
          </a:p>
          <a:p>
            <a:r>
              <a:rPr lang="hr-HR" sz="2000">
                <a:latin typeface="Comic Sans MS" pitchFamily="66" charset="0"/>
              </a:rPr>
              <a:t>–stimulira grupu, pun energije</a:t>
            </a:r>
          </a:p>
          <a:p>
            <a:endParaRPr lang="hr-HR" sz="2000">
              <a:latin typeface="Comic Sans MS" pitchFamily="66" charset="0"/>
            </a:endParaRPr>
          </a:p>
          <a:p>
            <a:r>
              <a:rPr lang="hr-HR" sz="2000">
                <a:latin typeface="Comic Sans MS" pitchFamily="66" charset="0"/>
              </a:rPr>
              <a:t>•</a:t>
            </a:r>
            <a:r>
              <a:rPr lang="hr-HR" sz="2000" b="1">
                <a:latin typeface="Comic Sans MS" pitchFamily="66" charset="0"/>
              </a:rPr>
              <a:t>1.11. PROCEDURALNI TEHNIČAR</a:t>
            </a:r>
            <a:endParaRPr lang="hr-HR" sz="2000">
              <a:latin typeface="Comic Sans MS" pitchFamily="66" charset="0"/>
            </a:endParaRPr>
          </a:p>
          <a:p>
            <a:r>
              <a:rPr lang="hr-HR" sz="2000">
                <a:latin typeface="Comic Sans MS" pitchFamily="66" charset="0"/>
              </a:rPr>
              <a:t>–brine o izvedbi zadatka-mjestu, vremenu i načinu</a:t>
            </a:r>
          </a:p>
          <a:p>
            <a:endParaRPr lang="hr-HR" sz="2000">
              <a:latin typeface="Comic Sans MS" pitchFamily="66" charset="0"/>
            </a:endParaRPr>
          </a:p>
          <a:p>
            <a:r>
              <a:rPr lang="hr-HR" sz="2000">
                <a:latin typeface="Comic Sans MS" pitchFamily="66" charset="0"/>
              </a:rPr>
              <a:t>•</a:t>
            </a:r>
            <a:r>
              <a:rPr lang="hr-HR" sz="2000" b="1">
                <a:latin typeface="Comic Sans MS" pitchFamily="66" charset="0"/>
              </a:rPr>
              <a:t>1.12. ZAPISNIČAR</a:t>
            </a:r>
            <a:endParaRPr lang="hr-HR" sz="2000">
              <a:latin typeface="Comic Sans MS" pitchFamily="66" charset="0"/>
            </a:endParaRPr>
          </a:p>
          <a:p>
            <a:r>
              <a:rPr lang="hr-HR" sz="2000">
                <a:latin typeface="Comic Sans MS" pitchFamily="66" charset="0"/>
              </a:rPr>
              <a:t>–Bilježi tuđe izjave ili činjenice, kasnije ih koristi</a:t>
            </a:r>
          </a:p>
          <a:p>
            <a:r>
              <a:rPr lang="hr-HR" sz="2000">
                <a:latin typeface="Comic Sans MS" pitchFamily="66" charset="0"/>
              </a:rPr>
              <a:t> </a:t>
            </a:r>
          </a:p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4" y="2571744"/>
            <a:ext cx="3603156" cy="2057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5400" dirty="0" smtClean="0">
                <a:solidFill>
                  <a:schemeClr val="bg1"/>
                </a:solidFill>
              </a:rPr>
              <a:t> </a:t>
            </a:r>
            <a:br>
              <a:rPr lang="hr-HR" sz="5400" dirty="0" smtClean="0">
                <a:solidFill>
                  <a:schemeClr val="bg1"/>
                </a:solidFill>
              </a:rPr>
            </a:br>
            <a:r>
              <a:rPr lang="hr-HR" sz="5400" dirty="0" smtClean="0">
                <a:solidFill>
                  <a:schemeClr val="bg1"/>
                </a:solidFill>
              </a:rPr>
              <a:t/>
            </a:r>
            <a:br>
              <a:rPr lang="hr-HR" sz="5400" dirty="0" smtClean="0">
                <a:solidFill>
                  <a:schemeClr val="bg1"/>
                </a:solidFill>
              </a:rPr>
            </a:br>
            <a:r>
              <a:rPr lang="hr-HR" sz="5400" dirty="0" smtClean="0">
                <a:solidFill>
                  <a:schemeClr val="bg1"/>
                </a:solidFill>
              </a:rPr>
              <a:t/>
            </a:r>
            <a:br>
              <a:rPr lang="hr-HR" sz="5400" dirty="0" smtClean="0">
                <a:solidFill>
                  <a:schemeClr val="bg1"/>
                </a:solidFill>
              </a:rPr>
            </a:br>
            <a:r>
              <a:rPr lang="hr-HR" sz="5400" dirty="0" smtClean="0">
                <a:solidFill>
                  <a:schemeClr val="bg1"/>
                </a:solidFill>
              </a:rPr>
              <a:t>2. OSOBNE ILI DRUŠTVENE ULOGE</a:t>
            </a:r>
            <a:endParaRPr lang="hr-HR" sz="5400" dirty="0">
              <a:solidFill>
                <a:schemeClr val="bg1"/>
              </a:solidFill>
            </a:endParaRPr>
          </a:p>
        </p:txBody>
      </p:sp>
      <p:pic>
        <p:nvPicPr>
          <p:cNvPr id="7" name="Picture Placeholder 6" descr="nslogo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882" b="1188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625" y="500063"/>
            <a:ext cx="7267575" cy="5956300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hr-HR" dirty="0" smtClean="0"/>
              <a:t> </a:t>
            </a:r>
            <a:r>
              <a:rPr lang="hr-HR" b="1" dirty="0" smtClean="0"/>
              <a:t>2.1. OHRABRIVAČ </a:t>
            </a: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dirty="0" smtClean="0"/>
              <a:t> pokazuje toplinu, pozitivan stav									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hr-HR" b="1" dirty="0" smtClean="0"/>
              <a:t>2.2. HARMONIČAR </a:t>
            </a: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dirty="0" smtClean="0"/>
              <a:t>   zabavan, pokušava smanjiti napetost u grupi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hr-HR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hr-HR" b="1" dirty="0" smtClean="0"/>
              <a:t>2.3. SPREMAN NA KOMPROMISE</a:t>
            </a: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dirty="0" smtClean="0"/>
              <a:t> predlaže promjenu svoje pozicije za dobro grupe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hr-HR" b="1" dirty="0" smtClean="0"/>
              <a:t>2.4. MOTIVATOR</a:t>
            </a: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dirty="0" smtClean="0"/>
              <a:t>regulira tijek komunikacije, potiče tihe  i introvertirane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hr-HR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hr-HR" b="1" dirty="0" smtClean="0"/>
              <a:t>2.5. PROMATRAČ/KOMENTATOR</a:t>
            </a: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dirty="0" smtClean="0"/>
              <a:t> daje povratnu informaciju grupi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hr-HR" b="1" dirty="0" smtClean="0"/>
              <a:t>2.6. SLJEDBENIK</a:t>
            </a: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dirty="0" smtClean="0"/>
              <a:t>prihvaća što drugi kažu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hr-HR" dirty="0" smtClean="0"/>
              <a:t>    sluša, ne doprinosi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4942" y="2643182"/>
            <a:ext cx="3643314" cy="2057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400" dirty="0" smtClean="0">
                <a:solidFill>
                  <a:schemeClr val="bg1"/>
                </a:solidFill>
                <a:latin typeface="Comic Sans MS" pitchFamily="66" charset="0"/>
              </a:rPr>
              <a:t>3. INDIVIDUALISTIČKE /DISFUNKCIONALNE ULOGE</a:t>
            </a: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dirty="0"/>
          </a:p>
        </p:txBody>
      </p:sp>
      <p:pic>
        <p:nvPicPr>
          <p:cNvPr id="7" name="Picture Placeholder 6" descr="govor-tijel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996" r="1699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" y="785813"/>
            <a:ext cx="714375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>
                <a:latin typeface="Comic Sans MS" pitchFamily="66" charset="0"/>
              </a:rPr>
              <a:t>3.1. AGRESOR</a:t>
            </a:r>
            <a:endParaRPr lang="hr-HR" sz="240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hr-HR" sz="2400">
                <a:latin typeface="Comic Sans MS" pitchFamily="66" charset="0"/>
              </a:rPr>
              <a:t>koristi osobne napade</a:t>
            </a:r>
          </a:p>
          <a:p>
            <a:pPr>
              <a:buFontTx/>
              <a:buChar char="-"/>
            </a:pPr>
            <a:endParaRPr lang="hr-HR" sz="2400">
              <a:latin typeface="Comic Sans MS" pitchFamily="66" charset="0"/>
            </a:endParaRPr>
          </a:p>
          <a:p>
            <a:r>
              <a:rPr lang="hr-HR" sz="2400" b="1">
                <a:latin typeface="Comic Sans MS" pitchFamily="66" charset="0"/>
              </a:rPr>
              <a:t>3.2. BLOKATOR</a:t>
            </a:r>
            <a:endParaRPr lang="hr-HR" sz="240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hr-HR" sz="2400">
                <a:latin typeface="Comic Sans MS" pitchFamily="66" charset="0"/>
              </a:rPr>
              <a:t>suprotstavlja se svakoj tuđoj ideji ili prijedlogu</a:t>
            </a:r>
          </a:p>
          <a:p>
            <a:pPr>
              <a:buFontTx/>
              <a:buChar char="-"/>
            </a:pPr>
            <a:endParaRPr lang="hr-HR" sz="2400">
              <a:latin typeface="Comic Sans MS" pitchFamily="66" charset="0"/>
            </a:endParaRPr>
          </a:p>
          <a:p>
            <a:r>
              <a:rPr lang="hr-HR" sz="2400" b="1">
                <a:latin typeface="Comic Sans MS" pitchFamily="66" charset="0"/>
              </a:rPr>
              <a:t>3.3. TRAŽITELJ PRIZNAVANJA ZASLUGA</a:t>
            </a:r>
            <a:endParaRPr lang="hr-HR" sz="240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hr-HR" sz="2400">
                <a:latin typeface="Comic Sans MS" pitchFamily="66" charset="0"/>
              </a:rPr>
              <a:t>koristi grupne sastanke da skrene pozornost na sebe (To nije ništa prema onome što sam ja uradio..)</a:t>
            </a:r>
          </a:p>
          <a:p>
            <a:pPr>
              <a:buFontTx/>
              <a:buChar char="-"/>
            </a:pPr>
            <a:endParaRPr lang="hr-HR" sz="2400">
              <a:latin typeface="Comic Sans MS" pitchFamily="66" charset="0"/>
            </a:endParaRPr>
          </a:p>
          <a:p>
            <a:r>
              <a:rPr lang="hr-HR" sz="2400" b="1">
                <a:latin typeface="Comic Sans MS" pitchFamily="66" charset="0"/>
              </a:rPr>
              <a:t>3.4. DAVATELJ SAMOISPOVIJESTI</a:t>
            </a:r>
            <a:endParaRPr lang="hr-HR" sz="2400">
              <a:latin typeface="Comic Sans MS" pitchFamily="66" charset="0"/>
            </a:endParaRPr>
          </a:p>
          <a:p>
            <a:r>
              <a:rPr lang="hr-HR" sz="2400" b="1">
                <a:latin typeface="Comic Sans MS" pitchFamily="66" charset="0"/>
              </a:rPr>
              <a:t>- </a:t>
            </a:r>
            <a:r>
              <a:rPr lang="hr-HR" sz="2400">
                <a:latin typeface="Comic Sans MS" pitchFamily="66" charset="0"/>
              </a:rPr>
              <a:t>uvijek uključuje osobne  osjećaje i događaje (To me sjeća na ono  vrijeme kada..)</a:t>
            </a:r>
          </a:p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7188" y="714375"/>
            <a:ext cx="7143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>
                <a:latin typeface="Comic Sans MS" pitchFamily="66" charset="0"/>
              </a:rPr>
              <a:t>3.5. OMETAJUĆI ŠALJIVAC</a:t>
            </a:r>
          </a:p>
          <a:p>
            <a:endParaRPr lang="hr-HR" sz="2400">
              <a:latin typeface="Comic Sans MS" pitchFamily="66" charset="0"/>
            </a:endParaRPr>
          </a:p>
          <a:p>
            <a:r>
              <a:rPr lang="hr-HR" sz="2400" b="1">
                <a:latin typeface="Comic Sans MS" pitchFamily="66" charset="0"/>
              </a:rPr>
              <a:t>3.6. DOMINATOR</a:t>
            </a:r>
            <a:endParaRPr lang="hr-HR" sz="240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hr-HR" sz="2400">
                <a:latin typeface="Comic Sans MS" pitchFamily="66" charset="0"/>
              </a:rPr>
              <a:t>kontrolira razgovor, naređuje drugima</a:t>
            </a:r>
          </a:p>
          <a:p>
            <a:pPr>
              <a:buFontTx/>
              <a:buChar char="-"/>
            </a:pPr>
            <a:endParaRPr lang="hr-HR" sz="2400">
              <a:latin typeface="Comic Sans MS" pitchFamily="66" charset="0"/>
            </a:endParaRPr>
          </a:p>
          <a:p>
            <a:r>
              <a:rPr lang="hr-HR" sz="2400" b="1">
                <a:latin typeface="Comic Sans MS" pitchFamily="66" charset="0"/>
              </a:rPr>
              <a:t>3.7. BESPOMOĆAN</a:t>
            </a:r>
            <a:endParaRPr lang="hr-HR" sz="240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hr-HR" sz="2400">
                <a:latin typeface="Comic Sans MS" pitchFamily="66" charset="0"/>
              </a:rPr>
              <a:t>pravi se bespomoćan ne bi li izbjegao odgovornost</a:t>
            </a:r>
          </a:p>
          <a:p>
            <a:pPr>
              <a:buFontTx/>
              <a:buChar char="-"/>
            </a:pPr>
            <a:endParaRPr lang="hr-HR" sz="2400">
              <a:latin typeface="Comic Sans MS" pitchFamily="66" charset="0"/>
            </a:endParaRPr>
          </a:p>
          <a:p>
            <a:r>
              <a:rPr lang="hr-HR" sz="2400" b="1">
                <a:latin typeface="Comic Sans MS" pitchFamily="66" charset="0"/>
              </a:rPr>
              <a:t>3.8. IMATELJ POSEBNIH INTERESA</a:t>
            </a:r>
            <a:endParaRPr lang="hr-HR" sz="2400">
              <a:latin typeface="Comic Sans MS" pitchFamily="66" charset="0"/>
            </a:endParaRPr>
          </a:p>
          <a:p>
            <a:r>
              <a:rPr lang="hr-HR" sz="2400">
                <a:latin typeface="Comic Sans MS" pitchFamily="66" charset="0"/>
              </a:rPr>
              <a:t>- pretpostavlja što bi drugi trebali misliti</a:t>
            </a:r>
          </a:p>
          <a:p>
            <a:r>
              <a:rPr lang="hr-HR" sz="2400" b="1">
                <a:latin typeface="Comic Sans MS" pitchFamily="66" charset="0"/>
              </a:rPr>
              <a:t> </a:t>
            </a:r>
            <a:endParaRPr lang="hr-HR" sz="2400">
              <a:latin typeface="Comic Sans MS" pitchFamily="66" charset="0"/>
            </a:endParaRPr>
          </a:p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928813"/>
            <a:ext cx="3405187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3613" y="3571875"/>
            <a:ext cx="2684462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642938"/>
            <a:ext cx="5715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 b="1">
                <a:latin typeface="Cooper Black"/>
              </a:rPr>
              <a:t>PRIKUPLJANJE IDEJA IZ GRUPE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3438" y="2143125"/>
            <a:ext cx="2500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>
                <a:latin typeface="Algerian" pitchFamily="82" charset="0"/>
              </a:rPr>
              <a:t>NOMINALNE TEHNIKE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157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72" y="2143116"/>
            <a:ext cx="70329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Hvala Vam na pažnji!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5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Razvoj tima</a:t>
            </a:r>
            <a:endParaRPr lang="hr-HR" sz="3600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17410" name="Rezervirano mjesto sadržaja 2"/>
          <p:cNvSpPr>
            <a:spLocks noGrp="1"/>
          </p:cNvSpPr>
          <p:nvPr>
            <p:ph idx="1"/>
          </p:nvPr>
        </p:nvSpPr>
        <p:spPr>
          <a:xfrm>
            <a:off x="457200" y="908050"/>
            <a:ext cx="7467600" cy="55657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hr-HR" smtClean="0"/>
              <a:t>FORMIRANJE-okupljanje ljudi s određenom svrhom</a:t>
            </a:r>
          </a:p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" pitchFamily="2" charset="2"/>
              <a:buChar char="q"/>
            </a:pPr>
            <a:r>
              <a:rPr lang="hr-HR" smtClean="0"/>
              <a:t>RASPRAVA – izmjena mišljenja i konflikti</a:t>
            </a:r>
          </a:p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" pitchFamily="2" charset="2"/>
              <a:buChar char="q"/>
            </a:pPr>
            <a:r>
              <a:rPr lang="hr-HR" smtClean="0"/>
              <a:t>POSTAVLJANJE  CILJEVA</a:t>
            </a:r>
          </a:p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" pitchFamily="2" charset="2"/>
              <a:buChar char="q"/>
            </a:pPr>
            <a:r>
              <a:rPr lang="hr-HR" smtClean="0"/>
              <a:t>FUNKCIONIRANJE TIMA</a:t>
            </a:r>
          </a:p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" pitchFamily="2" charset="2"/>
              <a:buChar char="q"/>
            </a:pPr>
            <a:r>
              <a:rPr lang="hr-HR" smtClean="0"/>
              <a:t>ZAVRŠETAK RADA TIMA-izvršenje misije</a:t>
            </a:r>
          </a:p>
          <a:p>
            <a:pPr>
              <a:buFont typeface="Wingdings" pitchFamily="2" charset="2"/>
              <a:buChar char="q"/>
            </a:pPr>
            <a:endParaRPr lang="hr-HR" smtClean="0"/>
          </a:p>
          <a:p>
            <a:pPr>
              <a:buFont typeface="Wingdings" pitchFamily="2" charset="2"/>
              <a:buChar char="q"/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14"/>
          <p:cNvSpPr>
            <a:spLocks noChangeArrowheads="1"/>
          </p:cNvSpPr>
          <p:nvPr/>
        </p:nvSpPr>
        <p:spPr bwMode="auto">
          <a:xfrm>
            <a:off x="571500" y="571500"/>
            <a:ext cx="2590800" cy="1220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/>
              <a:t>Uvjerljiv govor</a:t>
            </a:r>
          </a:p>
        </p:txBody>
      </p:sp>
      <p:sp>
        <p:nvSpPr>
          <p:cNvPr id="18435" name="Oval 15"/>
          <p:cNvSpPr>
            <a:spLocks noChangeArrowheads="1"/>
          </p:cNvSpPr>
          <p:nvPr/>
        </p:nvSpPr>
        <p:spPr bwMode="auto">
          <a:xfrm>
            <a:off x="4857750" y="3786188"/>
            <a:ext cx="3165475" cy="1285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/>
              <a:t>Efektivno rješavanje sukoba</a:t>
            </a:r>
          </a:p>
        </p:txBody>
      </p:sp>
      <p:sp>
        <p:nvSpPr>
          <p:cNvPr id="18436" name="Oval 16"/>
          <p:cNvSpPr>
            <a:spLocks noChangeArrowheads="1"/>
          </p:cNvSpPr>
          <p:nvPr/>
        </p:nvSpPr>
        <p:spPr bwMode="auto">
          <a:xfrm>
            <a:off x="2643188" y="5214938"/>
            <a:ext cx="3167062" cy="1077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/>
              <a:t>Aktivno slušanje</a:t>
            </a:r>
          </a:p>
        </p:txBody>
      </p:sp>
      <p:sp>
        <p:nvSpPr>
          <p:cNvPr id="18437" name="Oval 17"/>
          <p:cNvSpPr>
            <a:spLocks noChangeArrowheads="1"/>
          </p:cNvSpPr>
          <p:nvPr/>
        </p:nvSpPr>
        <p:spPr bwMode="auto">
          <a:xfrm>
            <a:off x="214313" y="3857625"/>
            <a:ext cx="2590800" cy="1293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/>
              <a:t>Empatija</a:t>
            </a:r>
          </a:p>
        </p:txBody>
      </p:sp>
      <p:sp>
        <p:nvSpPr>
          <p:cNvPr id="18438" name="Oval 18"/>
          <p:cNvSpPr>
            <a:spLocks noChangeArrowheads="1"/>
          </p:cNvSpPr>
          <p:nvPr/>
        </p:nvSpPr>
        <p:spPr bwMode="auto">
          <a:xfrm>
            <a:off x="4500563" y="642938"/>
            <a:ext cx="2786062" cy="1222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/>
              <a:t>POZITIVNI FEEDBACK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2143125"/>
            <a:ext cx="3643313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hr-HR" sz="2800" dirty="0">
                <a:solidFill>
                  <a:schemeClr val="tx1"/>
                </a:solidFill>
                <a:latin typeface="Comic Sans MS" pitchFamily="66" charset="0"/>
              </a:rPr>
              <a:t>Razvijanje komunikacijskih sposobnosti</a:t>
            </a:r>
            <a:endParaRPr lang="hr-H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Left-Up Arrow 10"/>
          <p:cNvSpPr/>
          <p:nvPr/>
        </p:nvSpPr>
        <p:spPr>
          <a:xfrm>
            <a:off x="6215063" y="1928813"/>
            <a:ext cx="642937" cy="928687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2" name="Left-Up Arrow 11"/>
          <p:cNvSpPr/>
          <p:nvPr/>
        </p:nvSpPr>
        <p:spPr>
          <a:xfrm>
            <a:off x="3000375" y="3643313"/>
            <a:ext cx="642938" cy="928687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3" name="Left-Up Arrow 12"/>
          <p:cNvSpPr/>
          <p:nvPr/>
        </p:nvSpPr>
        <p:spPr>
          <a:xfrm>
            <a:off x="3714750" y="3929063"/>
            <a:ext cx="642938" cy="1214437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4" name="Down Arrow 13"/>
          <p:cNvSpPr/>
          <p:nvPr/>
        </p:nvSpPr>
        <p:spPr>
          <a:xfrm>
            <a:off x="2714625" y="1571625"/>
            <a:ext cx="928688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5" name="Up Arrow 14"/>
          <p:cNvSpPr/>
          <p:nvPr/>
        </p:nvSpPr>
        <p:spPr>
          <a:xfrm>
            <a:off x="4572000" y="3786188"/>
            <a:ext cx="500063" cy="3571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6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/>
      <p:bldP spid="18436" grpId="0" animBg="1"/>
      <p:bldP spid="18437" grpId="0" animBg="1"/>
      <p:bldP spid="184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sukobi-234x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28750"/>
            <a:ext cx="7050087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idx="1"/>
          </p:nvPr>
        </p:nvSpPr>
        <p:spPr>
          <a:xfrm>
            <a:off x="684213" y="620713"/>
            <a:ext cx="7240587" cy="58531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" pitchFamily="2" charset="2"/>
              <a:buNone/>
            </a:pPr>
            <a:r>
              <a:rPr lang="hr-HR" smtClean="0"/>
              <a:t>         </a:t>
            </a:r>
          </a:p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" pitchFamily="2" charset="2"/>
              <a:buNone/>
            </a:pPr>
            <a:r>
              <a:rPr lang="hr-HR" smtClean="0"/>
              <a:t>           </a:t>
            </a:r>
            <a:r>
              <a:rPr lang="hr-HR" b="1" smtClean="0"/>
              <a:t>Svatko se može naljutiti – to je lako</a:t>
            </a:r>
            <a:r>
              <a:rPr lang="hr-HR" smtClean="0"/>
              <a:t>. </a:t>
            </a:r>
          </a:p>
          <a:p>
            <a:pPr>
              <a:buFont typeface="Wingdings" pitchFamily="2" charset="2"/>
              <a:buNone/>
            </a:pPr>
            <a:r>
              <a:rPr lang="hr-HR" smtClean="0"/>
              <a:t>         </a:t>
            </a:r>
            <a:r>
              <a:rPr lang="hr-HR" smtClean="0">
                <a:solidFill>
                  <a:srgbClr val="0070C0"/>
                </a:solidFill>
                <a:latin typeface="Algerian" pitchFamily="82" charset="0"/>
              </a:rPr>
              <a:t>Ali naljutiti se </a:t>
            </a:r>
            <a:r>
              <a:rPr lang="vi-VN" smtClean="0">
                <a:solidFill>
                  <a:srgbClr val="0070C0"/>
                </a:solidFill>
                <a:latin typeface="Century Schoolbook" pitchFamily="18" charset="0"/>
              </a:rPr>
              <a:t>na pravu osobu, do ispravnoga stupnja, u pravi trenutak, zbog ispravnoga razloga i na ispravan način</a:t>
            </a:r>
            <a:r>
              <a:rPr lang="hr-HR" smtClean="0">
                <a:solidFill>
                  <a:srgbClr val="0070C0"/>
                </a:solidFill>
                <a:latin typeface="Algerian" pitchFamily="82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hr-HR" smtClean="0">
                <a:solidFill>
                  <a:srgbClr val="0070C0"/>
                </a:solidFill>
                <a:latin typeface="Algerian" pitchFamily="82" charset="0"/>
              </a:rPr>
              <a:t>                             – to nije lako</a:t>
            </a:r>
            <a:r>
              <a:rPr lang="vi-VN" smtClean="0">
                <a:solidFill>
                  <a:srgbClr val="0070C0"/>
                </a:solidFill>
                <a:latin typeface="Century Schoolbook" pitchFamily="18" charset="0"/>
              </a:rPr>
              <a:t>.</a:t>
            </a:r>
            <a:endParaRPr lang="hr-HR" smtClean="0">
              <a:solidFill>
                <a:srgbClr val="0070C0"/>
              </a:solidFill>
              <a:latin typeface="Algerian" pitchFamily="82" charset="0"/>
            </a:endParaRPr>
          </a:p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" pitchFamily="2" charset="2"/>
              <a:buNone/>
            </a:pPr>
            <a:r>
              <a:rPr lang="hr-HR" smtClean="0"/>
              <a:t>   Aristotel: </a:t>
            </a:r>
            <a:r>
              <a:rPr lang="hr-HR" i="1" smtClean="0"/>
              <a:t>Nikomahova etika</a:t>
            </a:r>
            <a:r>
              <a:rPr lang="vi-VN" smtClean="0">
                <a:latin typeface="Century Schoolbook" pitchFamily="18" charset="0"/>
              </a:rPr>
              <a:t> </a:t>
            </a:r>
            <a:br>
              <a:rPr lang="vi-VN" smtClean="0">
                <a:latin typeface="Century Schoolbook" pitchFamily="18" charset="0"/>
              </a:rPr>
            </a:br>
            <a:endParaRPr lang="hr-HR" smtClean="0"/>
          </a:p>
          <a:p>
            <a:endParaRPr lang="hr-HR" smtClean="0"/>
          </a:p>
        </p:txBody>
      </p:sp>
      <p:sp>
        <p:nvSpPr>
          <p:cNvPr id="20482" name="WordArt 5"/>
          <p:cNvSpPr>
            <a:spLocks noChangeArrowheads="1" noChangeShapeType="1" noTextEdit="1"/>
          </p:cNvSpPr>
          <p:nvPr/>
        </p:nvSpPr>
        <p:spPr bwMode="auto">
          <a:xfrm>
            <a:off x="2555875" y="908050"/>
            <a:ext cx="38671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Latn-C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Aristotelov izazov</a:t>
            </a:r>
          </a:p>
        </p:txBody>
      </p:sp>
      <p:pic>
        <p:nvPicPr>
          <p:cNvPr id="20483" name="Picture 2" descr="http://www.zofijini.net/img/aristote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idx="1"/>
          </p:nvPr>
        </p:nvSpPr>
        <p:spPr>
          <a:xfrm>
            <a:off x="457200" y="549275"/>
            <a:ext cx="7467600" cy="5924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b="1" smtClean="0">
                <a:latin typeface="Comic Sans MS" pitchFamily="66" charset="0"/>
              </a:rPr>
              <a:t>INTERPERSONALNI</a:t>
            </a:r>
          </a:p>
          <a:p>
            <a:pPr>
              <a:buFont typeface="Wingdings" pitchFamily="2" charset="2"/>
              <a:buNone/>
            </a:pPr>
            <a:r>
              <a:rPr lang="hr-HR" b="1" smtClean="0">
                <a:latin typeface="Comic Sans MS" pitchFamily="66" charset="0"/>
              </a:rPr>
              <a:t>                SUKOB</a:t>
            </a:r>
          </a:p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Tx/>
              <a:buChar char="-"/>
            </a:pPr>
            <a:r>
              <a:rPr lang="hr-HR" smtClean="0">
                <a:latin typeface="Comic Sans MS" pitchFamily="66" charset="0"/>
              </a:rPr>
              <a:t>Nastaje kada se osobe ne mogu usuglasiti oko ciljeva i vizija te akcije jedne osobe negativno utječu na drugu osobu</a:t>
            </a:r>
          </a:p>
          <a:p>
            <a:pPr>
              <a:buFontTx/>
              <a:buNone/>
            </a:pPr>
            <a:endParaRPr lang="hr-HR" smtClean="0">
              <a:latin typeface="Comic Sans MS" pitchFamily="66" charset="0"/>
            </a:endParaRPr>
          </a:p>
        </p:txBody>
      </p:sp>
      <p:pic>
        <p:nvPicPr>
          <p:cNvPr id="21506" name="Picture 5" descr="ANd9GcQdyylTQMJQBGOcpnJw8UIMm0IdrPBrFBSBwEc_s1jqphbbrtM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500438"/>
            <a:ext cx="347027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405</TotalTime>
  <Words>1217</Words>
  <Application>Microsoft Office PowerPoint</Application>
  <PresentationFormat>On-screen Show (4:3)</PresentationFormat>
  <Paragraphs>349</Paragraphs>
  <Slides>49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Predložak dizajna</vt:lpstr>
      </vt:variant>
      <vt:variant>
        <vt:i4>5</vt:i4>
      </vt:variant>
      <vt:variant>
        <vt:lpstr>Naslovi slajdova</vt:lpstr>
      </vt:variant>
      <vt:variant>
        <vt:i4>49</vt:i4>
      </vt:variant>
    </vt:vector>
  </HeadingPairs>
  <TitlesOfParts>
    <vt:vector size="64" baseType="lpstr">
      <vt:lpstr>Arial</vt:lpstr>
      <vt:lpstr>Trebuchet MS</vt:lpstr>
      <vt:lpstr>Wingdings 2</vt:lpstr>
      <vt:lpstr>Wingdings</vt:lpstr>
      <vt:lpstr>Calibri</vt:lpstr>
      <vt:lpstr>Cooper Black</vt:lpstr>
      <vt:lpstr>Comic Sans MS</vt:lpstr>
      <vt:lpstr>Algerian</vt:lpstr>
      <vt:lpstr>Century Schoolbook</vt:lpstr>
      <vt:lpstr>Bradley Hand ITC</vt:lpstr>
      <vt:lpstr>Opulent</vt:lpstr>
      <vt:lpstr>Opulent</vt:lpstr>
      <vt:lpstr>Opulent</vt:lpstr>
      <vt:lpstr>Opulent</vt:lpstr>
      <vt:lpstr>Opulent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</vt:vector>
  </TitlesOfParts>
  <Company>OŠ Podturen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Racunaloxx</dc:creator>
  <cp:lastModifiedBy>MARTINA</cp:lastModifiedBy>
  <cp:revision>28</cp:revision>
  <dcterms:created xsi:type="dcterms:W3CDTF">2012-01-11T11:07:22Z</dcterms:created>
  <dcterms:modified xsi:type="dcterms:W3CDTF">2012-04-17T06:31:17Z</dcterms:modified>
</cp:coreProperties>
</file>