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D226E8-ABF8-49A9-8ADA-1FF057CD5ECC}"/>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50059B0A-7D8E-4BA8-8F11-67075E670F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42BF9C9D-5FDA-4052-AA02-8E2014FA4C43}"/>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5" name="Rezervirano mjesto podnožja 4">
            <a:extLst>
              <a:ext uri="{FF2B5EF4-FFF2-40B4-BE49-F238E27FC236}">
                <a16:creationId xmlns:a16="http://schemas.microsoft.com/office/drawing/2014/main" id="{032C314F-7895-43E2-80F9-8C667EBF361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4D5943D-23D0-4159-AF19-8017B6939096}"/>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297675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05DDAC-61C9-4E1B-8ED8-050A903D91D1}"/>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66E3AE82-2307-45FF-A67E-90B7ABE9E642}"/>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40F7877-282C-4BE4-88B2-BD9407CCCEB8}"/>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5" name="Rezervirano mjesto podnožja 4">
            <a:extLst>
              <a:ext uri="{FF2B5EF4-FFF2-40B4-BE49-F238E27FC236}">
                <a16:creationId xmlns:a16="http://schemas.microsoft.com/office/drawing/2014/main" id="{44CD2164-CE81-478A-86D0-7197513D9F2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97AF898-2CA5-42D2-9871-A827F85F014F}"/>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25378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E08A1C06-B7DA-41F6-91B5-76093D48F079}"/>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466F59B-AB07-41CC-9BE3-D9DFFD60D1E5}"/>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CC83E91-9C75-4DAE-84BC-6ABB47CEBF05}"/>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5" name="Rezervirano mjesto podnožja 4">
            <a:extLst>
              <a:ext uri="{FF2B5EF4-FFF2-40B4-BE49-F238E27FC236}">
                <a16:creationId xmlns:a16="http://schemas.microsoft.com/office/drawing/2014/main" id="{61DD8934-93C3-4942-824C-E02EB640B48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A4584F2-D4A1-40D9-9B00-49CDF5045E32}"/>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285060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9F3CF0-264B-424B-825A-3526FC3727E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1CD9C4F-C4A0-4F91-984E-D86ADE3267F6}"/>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D47C5674-AEB6-4764-9107-1C4457C270E8}"/>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5" name="Rezervirano mjesto podnožja 4">
            <a:extLst>
              <a:ext uri="{FF2B5EF4-FFF2-40B4-BE49-F238E27FC236}">
                <a16:creationId xmlns:a16="http://schemas.microsoft.com/office/drawing/2014/main" id="{59C89412-CC06-432D-990B-1DD6F71A4A3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834B13B-33C6-4E25-ACE7-47F73CAD85AA}"/>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428291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784EA4-DE9B-4FDB-9F16-4FF645C2CEC7}"/>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7EF01BC4-BC74-4B29-9A0F-D64E5DD276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23BDEC6C-FE42-453B-8913-DD293406705C}"/>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5" name="Rezervirano mjesto podnožja 4">
            <a:extLst>
              <a:ext uri="{FF2B5EF4-FFF2-40B4-BE49-F238E27FC236}">
                <a16:creationId xmlns:a16="http://schemas.microsoft.com/office/drawing/2014/main" id="{C319E234-9BD8-41E2-AA1F-AC4FE2B8261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348A99E-E308-4FC8-B719-A4EC0667D8B9}"/>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425397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8C3BAC-6008-4612-8BEA-3E76E80833E0}"/>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38C22966-C904-4724-8281-733D893998E8}"/>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0EE7FCDC-0801-41EB-8830-6990306CF10C}"/>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75970455-66D6-4523-82FD-5F4EFACB00B3}"/>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6" name="Rezervirano mjesto podnožja 5">
            <a:extLst>
              <a:ext uri="{FF2B5EF4-FFF2-40B4-BE49-F238E27FC236}">
                <a16:creationId xmlns:a16="http://schemas.microsoft.com/office/drawing/2014/main" id="{07993C4F-1516-4A39-8613-2306B6FC8B7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2A344E87-A468-4A55-B9A6-464E9479EFFB}"/>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88686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2ACFE3-0D88-4EB5-9BFC-15CB9AF13CB0}"/>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9767254-BDF0-459F-8DCC-78AF7F343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180DA1C2-20D7-4957-B08B-0EF561CCFF8B}"/>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5FF07FCA-E31F-4236-B1B0-08A3DB857F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F4CB2AE1-1017-4CC4-80D0-D3EE98EC6907}"/>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870F7E76-CA9E-4F40-B7F9-4FBD777B79C2}"/>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8" name="Rezervirano mjesto podnožja 7">
            <a:extLst>
              <a:ext uri="{FF2B5EF4-FFF2-40B4-BE49-F238E27FC236}">
                <a16:creationId xmlns:a16="http://schemas.microsoft.com/office/drawing/2014/main" id="{98849157-377D-4555-95C4-4313147F0241}"/>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4A0F7B0D-84B7-4E4F-BDD0-4B0F0DA2AF2A}"/>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71399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4C9D54B-89C1-4D3B-999F-1BEE234FEFC6}"/>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D8FD8689-ED81-4A1F-AA57-EAEEAFBCFADE}"/>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4" name="Rezervirano mjesto podnožja 3">
            <a:extLst>
              <a:ext uri="{FF2B5EF4-FFF2-40B4-BE49-F238E27FC236}">
                <a16:creationId xmlns:a16="http://schemas.microsoft.com/office/drawing/2014/main" id="{0E1BAAE2-8068-401D-B42C-1470B7E4875B}"/>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05DFB773-9099-4074-BB55-24B06E368771}"/>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306193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456DCAC1-CFC8-469C-9E65-2573ED7F4705}"/>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3" name="Rezervirano mjesto podnožja 2">
            <a:extLst>
              <a:ext uri="{FF2B5EF4-FFF2-40B4-BE49-F238E27FC236}">
                <a16:creationId xmlns:a16="http://schemas.microsoft.com/office/drawing/2014/main" id="{54ACC236-93D0-4F9C-B980-49C179DF5881}"/>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40EC939F-F235-4B26-B82E-AC00237F1E53}"/>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242980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85C023-8B93-4CBB-BC2C-0A7796AD01C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2A28F093-894C-4482-8538-85956724B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5298FF9E-5B88-4291-9111-B8D3061C8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5888AA8A-832F-41B4-B3B0-5F389A8F136A}"/>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6" name="Rezervirano mjesto podnožja 5">
            <a:extLst>
              <a:ext uri="{FF2B5EF4-FFF2-40B4-BE49-F238E27FC236}">
                <a16:creationId xmlns:a16="http://schemas.microsoft.com/office/drawing/2014/main" id="{C9A50477-1980-467A-9A18-E27218318A6F}"/>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D2DD59C-0954-41F5-8DBE-75DB819047E1}"/>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119455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719A54-4313-40BA-BA78-288ED118D637}"/>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EDBA987B-C008-406D-BA0B-3C298F4F8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5E198A87-F6A2-49F6-A219-90AC6C371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7C8EF479-4C41-4F18-9455-5076BB0EC087}"/>
              </a:ext>
            </a:extLst>
          </p:cNvPr>
          <p:cNvSpPr>
            <a:spLocks noGrp="1"/>
          </p:cNvSpPr>
          <p:nvPr>
            <p:ph type="dt" sz="half" idx="10"/>
          </p:nvPr>
        </p:nvSpPr>
        <p:spPr/>
        <p:txBody>
          <a:bodyPr/>
          <a:lstStyle/>
          <a:p>
            <a:fld id="{7FB6805D-374A-4736-B3F0-4BAECD5FCAD3}" type="datetimeFigureOut">
              <a:rPr lang="hr-HR" smtClean="0"/>
              <a:t>15.5.2023.</a:t>
            </a:fld>
            <a:endParaRPr lang="hr-HR"/>
          </a:p>
        </p:txBody>
      </p:sp>
      <p:sp>
        <p:nvSpPr>
          <p:cNvPr id="6" name="Rezervirano mjesto podnožja 5">
            <a:extLst>
              <a:ext uri="{FF2B5EF4-FFF2-40B4-BE49-F238E27FC236}">
                <a16:creationId xmlns:a16="http://schemas.microsoft.com/office/drawing/2014/main" id="{E95B2C2B-44B1-44E2-B3AF-BCF40E6E915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80F60EE3-1BC8-409D-88AB-6B837BE69E42}"/>
              </a:ext>
            </a:extLst>
          </p:cNvPr>
          <p:cNvSpPr>
            <a:spLocks noGrp="1"/>
          </p:cNvSpPr>
          <p:nvPr>
            <p:ph type="sldNum" sz="quarter" idx="12"/>
          </p:nvPr>
        </p:nvSpPr>
        <p:spPr/>
        <p:txBody>
          <a:bodyPr/>
          <a:lstStyle/>
          <a:p>
            <a:fld id="{3705954C-8C37-4173-9572-10913C7A7ECF}" type="slidenum">
              <a:rPr lang="hr-HR" smtClean="0"/>
              <a:t>‹#›</a:t>
            </a:fld>
            <a:endParaRPr lang="hr-HR"/>
          </a:p>
        </p:txBody>
      </p:sp>
    </p:spTree>
    <p:extLst>
      <p:ext uri="{BB962C8B-B14F-4D97-AF65-F5344CB8AC3E}">
        <p14:creationId xmlns:p14="http://schemas.microsoft.com/office/powerpoint/2010/main" val="206780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1319943D-7AD2-404D-8B13-A411256D2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B28AE9C8-4225-4E04-97CA-94710439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62A72B1-F61F-4AF4-8D63-19A30637A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805D-374A-4736-B3F0-4BAECD5FCAD3}" type="datetimeFigureOut">
              <a:rPr lang="hr-HR" smtClean="0"/>
              <a:t>15.5.2023.</a:t>
            </a:fld>
            <a:endParaRPr lang="hr-HR"/>
          </a:p>
        </p:txBody>
      </p:sp>
      <p:sp>
        <p:nvSpPr>
          <p:cNvPr id="5" name="Rezervirano mjesto podnožja 4">
            <a:extLst>
              <a:ext uri="{FF2B5EF4-FFF2-40B4-BE49-F238E27FC236}">
                <a16:creationId xmlns:a16="http://schemas.microsoft.com/office/drawing/2014/main" id="{860F0F29-851E-48C8-AE8A-7818A28A9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DAA8E18B-83E8-4E4F-B374-CD6B19695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5954C-8C37-4173-9572-10913C7A7ECF}" type="slidenum">
              <a:rPr lang="hr-HR" smtClean="0"/>
              <a:t>‹#›</a:t>
            </a:fld>
            <a:endParaRPr lang="hr-HR"/>
          </a:p>
        </p:txBody>
      </p:sp>
    </p:spTree>
    <p:extLst>
      <p:ext uri="{BB962C8B-B14F-4D97-AF65-F5344CB8AC3E}">
        <p14:creationId xmlns:p14="http://schemas.microsoft.com/office/powerpoint/2010/main" val="2376306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sts.hr/"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6"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0"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2"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4"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6"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8"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0"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2"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4"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6"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Naslov 1">
            <a:extLst>
              <a:ext uri="{FF2B5EF4-FFF2-40B4-BE49-F238E27FC236}">
                <a16:creationId xmlns:a16="http://schemas.microsoft.com/office/drawing/2014/main" id="{DD10E731-7B67-4207-AC85-96C662232278}"/>
              </a:ext>
            </a:extLst>
          </p:cNvPr>
          <p:cNvSpPr>
            <a:spLocks noGrp="1"/>
          </p:cNvSpPr>
          <p:nvPr>
            <p:ph type="title"/>
          </p:nvPr>
        </p:nvSpPr>
        <p:spPr>
          <a:xfrm>
            <a:off x="8842248" y="1481328"/>
            <a:ext cx="2926080" cy="2468880"/>
          </a:xfrm>
        </p:spPr>
        <p:txBody>
          <a:bodyPr vert="horz" lIns="91440" tIns="45720" rIns="91440" bIns="45720" rtlCol="0" anchor="b">
            <a:normAutofit fontScale="90000"/>
          </a:bodyPr>
          <a:lstStyle/>
          <a:p>
            <a:r>
              <a:rPr lang="en-US" sz="3200" b="1" dirty="0">
                <a:effectLst/>
                <a:latin typeface="Algerian" panose="04020705040A02060702" pitchFamily="82" charset="0"/>
              </a:rPr>
              <a:t>STOLNI TENIS </a:t>
            </a:r>
            <a:br>
              <a:rPr lang="en-US" sz="1900" dirty="0">
                <a:effectLst/>
              </a:rPr>
            </a:br>
            <a:r>
              <a:rPr lang="en-US" sz="1900" dirty="0">
                <a:effectLst/>
              </a:rPr>
              <a:t> </a:t>
            </a:r>
            <a:br>
              <a:rPr lang="en-US" sz="1900" dirty="0">
                <a:effectLst/>
              </a:rPr>
            </a:br>
            <a:r>
              <a:rPr lang="en-US" sz="1900" dirty="0">
                <a:effectLst/>
              </a:rPr>
              <a:t> </a:t>
            </a:r>
            <a:br>
              <a:rPr lang="en-US" sz="1900" dirty="0">
                <a:effectLst/>
              </a:rPr>
            </a:br>
            <a:r>
              <a:rPr lang="en-US" sz="1900" dirty="0">
                <a:effectLst/>
              </a:rPr>
              <a:t>(</a:t>
            </a:r>
            <a:r>
              <a:rPr lang="en-US" sz="1900" dirty="0" err="1">
                <a:effectLst/>
              </a:rPr>
              <a:t>redovna</a:t>
            </a:r>
            <a:r>
              <a:rPr lang="en-US" sz="1900" dirty="0">
                <a:effectLst/>
              </a:rPr>
              <a:t> </a:t>
            </a:r>
            <a:r>
              <a:rPr lang="en-US" sz="1900" dirty="0" err="1">
                <a:effectLst/>
              </a:rPr>
              <a:t>nastava</a:t>
            </a:r>
            <a:r>
              <a:rPr lang="en-US" sz="1900" dirty="0">
                <a:effectLst/>
              </a:rPr>
              <a:t> </a:t>
            </a:r>
            <a:r>
              <a:rPr lang="en-US" sz="1900" dirty="0" err="1">
                <a:effectLst/>
              </a:rPr>
              <a:t>i</a:t>
            </a:r>
            <a:r>
              <a:rPr lang="en-US" sz="1900" dirty="0">
                <a:effectLst/>
              </a:rPr>
              <a:t> </a:t>
            </a:r>
            <a:r>
              <a:rPr lang="en-US" sz="1900" dirty="0" err="1">
                <a:effectLst/>
              </a:rPr>
              <a:t>izvannastavna</a:t>
            </a:r>
            <a:r>
              <a:rPr lang="en-US" sz="1900" dirty="0">
                <a:effectLst/>
              </a:rPr>
              <a:t> </a:t>
            </a:r>
            <a:r>
              <a:rPr lang="en-US" sz="1900" dirty="0" err="1">
                <a:effectLst/>
              </a:rPr>
              <a:t>aktivnost</a:t>
            </a:r>
            <a:r>
              <a:rPr lang="hr-HR" sz="1900" dirty="0">
                <a:effectLst/>
              </a:rPr>
              <a:t>i</a:t>
            </a:r>
            <a:r>
              <a:rPr lang="en-US" sz="1900" dirty="0">
                <a:effectLst/>
              </a:rPr>
              <a:t>)</a:t>
            </a:r>
            <a:br>
              <a:rPr lang="en-US" sz="1900" dirty="0">
                <a:effectLst/>
              </a:rPr>
            </a:br>
            <a:br>
              <a:rPr lang="en-US" sz="1900" dirty="0">
                <a:effectLst/>
              </a:rPr>
            </a:br>
            <a:br>
              <a:rPr lang="en-US" sz="1900" dirty="0">
                <a:effectLst/>
              </a:rPr>
            </a:br>
            <a:r>
              <a:rPr lang="en-US" sz="1900" dirty="0" err="1">
                <a:effectLst/>
              </a:rPr>
              <a:t>Željka</a:t>
            </a:r>
            <a:r>
              <a:rPr lang="en-US" sz="1900" dirty="0">
                <a:effectLst/>
              </a:rPr>
              <a:t> Podgorelec-Sirc, prof.</a:t>
            </a:r>
            <a:br>
              <a:rPr lang="hr-HR" sz="1900" dirty="0">
                <a:effectLst/>
              </a:rPr>
            </a:br>
            <a:r>
              <a:rPr lang="hr-HR" sz="1900" dirty="0">
                <a:effectLst/>
              </a:rPr>
              <a:t>izvrstan savjetnik</a:t>
            </a:r>
            <a:br>
              <a:rPr lang="en-US" sz="1900" dirty="0">
                <a:effectLst/>
              </a:rPr>
            </a:br>
            <a:endParaRPr lang="en-US" sz="1900" dirty="0"/>
          </a:p>
        </p:txBody>
      </p:sp>
      <p:sp>
        <p:nvSpPr>
          <p:cNvPr id="3108"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0"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2" name="Freeform: Shape 3111">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074" name="Slika 2" descr="Slika na kojoj se prikazuje stol&#10;&#10;Opis je automatski generiran">
            <a:extLst>
              <a:ext uri="{FF2B5EF4-FFF2-40B4-BE49-F238E27FC236}">
                <a16:creationId xmlns:a16="http://schemas.microsoft.com/office/drawing/2014/main" id="{D7800AC4-591B-4F00-9941-3B72A6A6B13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56"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038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9" name="Rectangle 1025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BE598E9-AE92-4B1B-B367-D0E26E4498DD}"/>
              </a:ext>
            </a:extLst>
          </p:cNvPr>
          <p:cNvSpPr>
            <a:spLocks noGrp="1"/>
          </p:cNvSpPr>
          <p:nvPr>
            <p:ph type="title"/>
          </p:nvPr>
        </p:nvSpPr>
        <p:spPr>
          <a:xfrm>
            <a:off x="640080" y="787940"/>
            <a:ext cx="6894576" cy="798837"/>
          </a:xfrm>
        </p:spPr>
        <p:txBody>
          <a:bodyPr anchor="b">
            <a:normAutofit/>
          </a:bodyPr>
          <a:lstStyle/>
          <a:p>
            <a:r>
              <a:rPr lang="hr-HR" sz="2400" b="1" dirty="0"/>
              <a:t>„Rez” udarci (</a:t>
            </a:r>
            <a:r>
              <a:rPr lang="hr-HR" sz="2400" b="1" dirty="0" err="1"/>
              <a:t>pimpl</a:t>
            </a:r>
            <a:r>
              <a:rPr lang="hr-HR" sz="2400" b="1" dirty="0"/>
              <a:t>, rotacija prema dolje)</a:t>
            </a:r>
          </a:p>
        </p:txBody>
      </p:sp>
      <p:sp>
        <p:nvSpPr>
          <p:cNvPr id="1026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35356DEE-BAB9-47BC-98EB-9575DD60F853}"/>
              </a:ext>
            </a:extLst>
          </p:cNvPr>
          <p:cNvSpPr>
            <a:spLocks noGrp="1"/>
          </p:cNvSpPr>
          <p:nvPr>
            <p:ph idx="1"/>
          </p:nvPr>
        </p:nvSpPr>
        <p:spPr>
          <a:xfrm>
            <a:off x="640080" y="2706624"/>
            <a:ext cx="6894576" cy="3483864"/>
          </a:xfrm>
        </p:spPr>
        <p:txBody>
          <a:bodyPr>
            <a:normAutofit/>
          </a:bodyPr>
          <a:lstStyle/>
          <a:p>
            <a:pPr marL="0" indent="0">
              <a:buNone/>
            </a:pPr>
            <a:r>
              <a:rPr lang="hr-HR" sz="1500" b="1">
                <a:effectLst/>
                <a:latin typeface="Times New Roman" panose="02020603050405020304" pitchFamily="18" charset="0"/>
                <a:ea typeface="Times New Roman" panose="02020603050405020304" pitchFamily="18" charset="0"/>
              </a:rPr>
              <a:t>Forehand rez:</a:t>
            </a:r>
            <a:r>
              <a:rPr lang="hr-HR" sz="1500">
                <a:effectLst/>
                <a:latin typeface="Times New Roman" panose="02020603050405020304" pitchFamily="18" charset="0"/>
                <a:ea typeface="Times New Roman" panose="02020603050405020304" pitchFamily="18" charset="0"/>
              </a:rPr>
              <a:t> ruka je pogrčena tako da je reket podignut u visini glave, a lakat je u visini struka. Forehand strana reketa gleda naprijed i gore (otvoren reket), pa se spušta prema naprijed i dolje dok se ruka ne ispruži, a reket skoro položi na stol.</a:t>
            </a:r>
          </a:p>
          <a:p>
            <a:pPr marL="0" indent="0">
              <a:buNone/>
            </a:pPr>
            <a:endParaRPr lang="hr-HR" sz="1500"/>
          </a:p>
          <a:p>
            <a:pPr marL="0" indent="0">
              <a:buNone/>
            </a:pPr>
            <a:endParaRPr lang="hr-HR" sz="1500"/>
          </a:p>
          <a:p>
            <a:pPr marL="0" indent="0">
              <a:buNone/>
            </a:pPr>
            <a:endParaRPr lang="hr-HR" sz="1500"/>
          </a:p>
          <a:p>
            <a:pPr marL="0" indent="0">
              <a:buNone/>
            </a:pPr>
            <a:endParaRPr lang="hr-HR" sz="1500"/>
          </a:p>
          <a:p>
            <a:pPr marL="0" indent="0">
              <a:buNone/>
            </a:pPr>
            <a:r>
              <a:rPr lang="hr-HR" sz="1500" b="1">
                <a:effectLst/>
                <a:latin typeface="Times New Roman" panose="02020603050405020304" pitchFamily="18" charset="0"/>
                <a:ea typeface="Times New Roman" panose="02020603050405020304" pitchFamily="18" charset="0"/>
              </a:rPr>
              <a:t>Backhand rez</a:t>
            </a:r>
            <a:r>
              <a:rPr lang="hr-HR" sz="1500">
                <a:effectLst/>
                <a:latin typeface="Times New Roman" panose="02020603050405020304" pitchFamily="18" charset="0"/>
                <a:ea typeface="Times New Roman" panose="02020603050405020304" pitchFamily="18" charset="0"/>
              </a:rPr>
              <a:t>: ruka je pogrčena tako da je reket podignut iznad lijevog ramena, a lakat naprijed ispred trbuha. Backhand strana reketa gleda naprijed i gore(otvoren reket). Podlaktica se spušta prema naprijed i dolje dok se ruka ne ispruži, a reket skoro položi na stol.</a:t>
            </a:r>
          </a:p>
          <a:p>
            <a:endParaRPr lang="hr-HR" sz="1500"/>
          </a:p>
        </p:txBody>
      </p:sp>
      <p:pic>
        <p:nvPicPr>
          <p:cNvPr id="3074" name="Picture 2" descr="Može biti slika sljedećeg: 2 ljudi, ljudi stoje i u zatvorenom">
            <a:extLst>
              <a:ext uri="{FF2B5EF4-FFF2-40B4-BE49-F238E27FC236}">
                <a16:creationId xmlns:a16="http://schemas.microsoft.com/office/drawing/2014/main" id="{8671C539-A45E-43DC-BDA8-E671C03697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84710" y="329183"/>
            <a:ext cx="2572476" cy="3429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ože biti slika sljedećeg: 6 ljudi, ljudi stoje i u zatvorenom">
            <a:extLst>
              <a:ext uri="{FF2B5EF4-FFF2-40B4-BE49-F238E27FC236}">
                <a16:creationId xmlns:a16="http://schemas.microsoft.com/office/drawing/2014/main" id="{32F2EDE0-6B77-4EE4-BF98-286294AA59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27340" y="4079193"/>
            <a:ext cx="3868928"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4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DBEE01-4349-421D-B1CE-F75C111C5C87}"/>
              </a:ext>
            </a:extLst>
          </p:cNvPr>
          <p:cNvSpPr>
            <a:spLocks noGrp="1"/>
          </p:cNvSpPr>
          <p:nvPr>
            <p:ph type="title"/>
          </p:nvPr>
        </p:nvSpPr>
        <p:spPr>
          <a:xfrm>
            <a:off x="838200" y="365126"/>
            <a:ext cx="10515600" cy="796410"/>
          </a:xfrm>
        </p:spPr>
        <p:txBody>
          <a:bodyPr>
            <a:normAutofit/>
          </a:bodyPr>
          <a:lstStyle/>
          <a:p>
            <a:r>
              <a:rPr lang="hr-HR" sz="2400" b="1" dirty="0"/>
              <a:t>„Spin” udarci (rotacija prema gore)</a:t>
            </a:r>
          </a:p>
        </p:txBody>
      </p:sp>
      <p:sp>
        <p:nvSpPr>
          <p:cNvPr id="3" name="Rezervirano mjesto sadržaja 2">
            <a:extLst>
              <a:ext uri="{FF2B5EF4-FFF2-40B4-BE49-F238E27FC236}">
                <a16:creationId xmlns:a16="http://schemas.microsoft.com/office/drawing/2014/main" id="{C4B6EF7E-5DD9-4245-86FF-C582DE3293F7}"/>
              </a:ext>
            </a:extLst>
          </p:cNvPr>
          <p:cNvSpPr>
            <a:spLocks noGrp="1"/>
          </p:cNvSpPr>
          <p:nvPr>
            <p:ph idx="1"/>
          </p:nvPr>
        </p:nvSpPr>
        <p:spPr>
          <a:xfrm>
            <a:off x="838200" y="1161536"/>
            <a:ext cx="10515600" cy="5015427"/>
          </a:xfrm>
        </p:spPr>
        <p:txBody>
          <a:bodyPr>
            <a:normAutofit/>
          </a:bodyPr>
          <a:lstStyle/>
          <a:p>
            <a:pPr marL="0" indent="0">
              <a:buNone/>
            </a:pPr>
            <a:r>
              <a:rPr lang="hr-HR" sz="1400" b="1" dirty="0" err="1">
                <a:effectLst/>
                <a:latin typeface="Times New Roman" panose="02020603050405020304" pitchFamily="18" charset="0"/>
                <a:ea typeface="Times New Roman" panose="02020603050405020304" pitchFamily="18" charset="0"/>
              </a:rPr>
              <a:t>Forehand</a:t>
            </a:r>
            <a:r>
              <a:rPr lang="hr-HR" sz="1400" b="1" dirty="0">
                <a:effectLst/>
                <a:latin typeface="Times New Roman" panose="02020603050405020304" pitchFamily="18" charset="0"/>
                <a:ea typeface="Times New Roman" panose="02020603050405020304" pitchFamily="18" charset="0"/>
              </a:rPr>
              <a:t> spin</a:t>
            </a:r>
            <a:r>
              <a:rPr lang="hr-HR" sz="1400" dirty="0">
                <a:effectLst/>
                <a:latin typeface="Times New Roman" panose="02020603050405020304" pitchFamily="18" charset="0"/>
                <a:ea typeface="Times New Roman" panose="02020603050405020304" pitchFamily="18" charset="0"/>
              </a:rPr>
              <a:t>: položaj je sličan kao kod kontra udarca ali je čučanj veći i ruka skoro pružena,  reket je kod koljena. F strana reketa gleda dolje. Spin udarac za razliku od kontre završava iznad glava, a reket je više zatvoren (gleda dolje).</a:t>
            </a:r>
          </a:p>
          <a:p>
            <a:pPr marL="0" indent="0">
              <a:buNone/>
            </a:pPr>
            <a:endParaRPr lang="hr-HR" sz="1800" dirty="0">
              <a:latin typeface="Times New Roman" panose="02020603050405020304" pitchFamily="18" charset="0"/>
              <a:ea typeface="Times New Roman" panose="02020603050405020304" pitchFamily="18" charset="0"/>
            </a:endParaRPr>
          </a:p>
          <a:p>
            <a:pPr marL="0" indent="0">
              <a:buNone/>
            </a:pPr>
            <a:endParaRPr lang="hr-HR" sz="1800" dirty="0">
              <a:effectLst/>
              <a:latin typeface="Times New Roman" panose="02020603050405020304" pitchFamily="18" charset="0"/>
              <a:ea typeface="Times New Roman" panose="02020603050405020304" pitchFamily="18" charset="0"/>
            </a:endParaRPr>
          </a:p>
          <a:p>
            <a:pPr marL="0" indent="0">
              <a:buNone/>
            </a:pPr>
            <a:endParaRPr lang="hr-HR" sz="1800" dirty="0">
              <a:effectLst/>
              <a:latin typeface="Times New Roman" panose="02020603050405020304" pitchFamily="18" charset="0"/>
              <a:ea typeface="Times New Roman" panose="02020603050405020304" pitchFamily="18" charset="0"/>
            </a:endParaRPr>
          </a:p>
          <a:p>
            <a:pPr marL="0" indent="0">
              <a:buNone/>
            </a:pPr>
            <a:endParaRPr lang="hr-HR" sz="1800" dirty="0">
              <a:effectLst/>
              <a:latin typeface="Times New Roman" panose="02020603050405020304" pitchFamily="18" charset="0"/>
              <a:ea typeface="Times New Roman" panose="02020603050405020304" pitchFamily="18" charset="0"/>
            </a:endParaRPr>
          </a:p>
          <a:p>
            <a:pPr marL="0" indent="0">
              <a:buNone/>
            </a:pPr>
            <a:endParaRPr lang="hr-HR" sz="1400" b="1" dirty="0">
              <a:effectLst/>
              <a:latin typeface="Times New Roman" panose="02020603050405020304" pitchFamily="18" charset="0"/>
              <a:ea typeface="Times New Roman" panose="02020603050405020304" pitchFamily="18" charset="0"/>
            </a:endParaRPr>
          </a:p>
          <a:p>
            <a:pPr marL="0" indent="0">
              <a:buNone/>
            </a:pPr>
            <a:r>
              <a:rPr lang="hr-HR" sz="1400" b="1" dirty="0" err="1">
                <a:effectLst/>
                <a:latin typeface="Times New Roman" panose="02020603050405020304" pitchFamily="18" charset="0"/>
                <a:ea typeface="Times New Roman" panose="02020603050405020304" pitchFamily="18" charset="0"/>
              </a:rPr>
              <a:t>Backhand</a:t>
            </a:r>
            <a:r>
              <a:rPr lang="hr-HR" sz="1400" b="1" dirty="0">
                <a:effectLst/>
                <a:latin typeface="Times New Roman" panose="02020603050405020304" pitchFamily="18" charset="0"/>
                <a:ea typeface="Times New Roman" panose="02020603050405020304" pitchFamily="18" charset="0"/>
              </a:rPr>
              <a:t> spin: </a:t>
            </a:r>
            <a:r>
              <a:rPr lang="hr-HR" sz="1400" dirty="0">
                <a:effectLst/>
                <a:latin typeface="Times New Roman" panose="02020603050405020304" pitchFamily="18" charset="0"/>
                <a:ea typeface="Times New Roman" panose="02020603050405020304" pitchFamily="18" charset="0"/>
              </a:rPr>
              <a:t>položaj je sličan kao kod kontra udarca ali je čučanj veći i ruka spuštena prema dolje,  reket gleda u pod sa vrhom prema tijelu. Spin udarac za razliku od kontre je brži, amplituda pokreta je veća i loptica dobiva rotaciju.</a:t>
            </a:r>
          </a:p>
          <a:p>
            <a:pPr marL="0" indent="0">
              <a:buNone/>
            </a:pPr>
            <a:endParaRPr lang="hr-HR" sz="1800" dirty="0">
              <a:latin typeface="Times New Roman" panose="02020603050405020304" pitchFamily="18" charset="0"/>
              <a:ea typeface="Times New Roman" panose="02020603050405020304" pitchFamily="18" charset="0"/>
            </a:endParaRPr>
          </a:p>
          <a:p>
            <a:pPr marL="0" indent="0">
              <a:buNone/>
            </a:pPr>
            <a:endParaRPr lang="hr-HR" sz="1800" dirty="0">
              <a:effectLst/>
              <a:latin typeface="Times New Roman" panose="02020603050405020304" pitchFamily="18" charset="0"/>
              <a:ea typeface="Times New Roman" panose="02020603050405020304" pitchFamily="18" charset="0"/>
            </a:endParaRPr>
          </a:p>
          <a:p>
            <a:pPr marL="0" indent="0">
              <a:buNone/>
            </a:pPr>
            <a:endParaRPr lang="hr-HR" sz="1800" dirty="0">
              <a:effectLst/>
              <a:latin typeface="Times New Roman" panose="02020603050405020304" pitchFamily="18" charset="0"/>
              <a:ea typeface="Times New Roman" panose="02020603050405020304" pitchFamily="18" charset="0"/>
            </a:endParaRPr>
          </a:p>
          <a:p>
            <a:pPr marL="0" indent="0">
              <a:buNone/>
            </a:pPr>
            <a:endParaRPr lang="hr-HR" sz="1800" dirty="0">
              <a:effectLst/>
              <a:latin typeface="Times New Roman" panose="02020603050405020304" pitchFamily="18" charset="0"/>
              <a:ea typeface="Times New Roman" panose="02020603050405020304" pitchFamily="18" charset="0"/>
            </a:endParaRPr>
          </a:p>
          <a:p>
            <a:pPr marL="0" indent="0">
              <a:buNone/>
            </a:pPr>
            <a:endParaRPr lang="hr-HR" sz="1800" dirty="0">
              <a:effectLst/>
              <a:latin typeface="Times New Roman" panose="02020603050405020304" pitchFamily="18" charset="0"/>
              <a:ea typeface="Times New Roman" panose="02020603050405020304" pitchFamily="18" charset="0"/>
            </a:endParaRPr>
          </a:p>
          <a:p>
            <a:pPr marL="0" indent="0">
              <a:buNone/>
            </a:pPr>
            <a:r>
              <a:rPr lang="hr-HR" sz="1400" dirty="0">
                <a:effectLst/>
                <a:latin typeface="Times New Roman" panose="02020603050405020304" pitchFamily="18" charset="0"/>
                <a:ea typeface="Times New Roman" panose="02020603050405020304" pitchFamily="18" charset="0"/>
              </a:rPr>
              <a:t>Kod svih narednih vježbi treba obratiti pažnju na držanje tijela i položaj ruke.</a:t>
            </a:r>
          </a:p>
          <a:p>
            <a:pPr marL="0" indent="0">
              <a:buNone/>
            </a:pPr>
            <a:endParaRPr lang="hr-HR" dirty="0"/>
          </a:p>
        </p:txBody>
      </p:sp>
      <p:pic>
        <p:nvPicPr>
          <p:cNvPr id="11266" name="Picture 2">
            <a:extLst>
              <a:ext uri="{FF2B5EF4-FFF2-40B4-BE49-F238E27FC236}">
                <a16:creationId xmlns:a16="http://schemas.microsoft.com/office/drawing/2014/main" id="{4AC2CB07-6DC4-44BC-98F1-C79098CBA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480" y="1741251"/>
            <a:ext cx="1799617" cy="16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FF2B5EF4-FFF2-40B4-BE49-F238E27FC236}">
                <a16:creationId xmlns:a16="http://schemas.microsoft.com/office/drawing/2014/main" id="{76FEA597-FC49-415B-959D-609025D15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480" y="4027251"/>
            <a:ext cx="1799617" cy="16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24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B88AF8-7A2E-4ED2-AA44-07A21B36B2D0}"/>
              </a:ext>
            </a:extLst>
          </p:cNvPr>
          <p:cNvSpPr>
            <a:spLocks noGrp="1"/>
          </p:cNvSpPr>
          <p:nvPr>
            <p:ph type="title"/>
          </p:nvPr>
        </p:nvSpPr>
        <p:spPr>
          <a:xfrm>
            <a:off x="838200" y="365125"/>
            <a:ext cx="10515600" cy="2543445"/>
          </a:xfrm>
        </p:spPr>
        <p:txBody>
          <a:bodyPr>
            <a:normAutofit fontScale="90000"/>
          </a:bodyPr>
          <a:lstStyle/>
          <a:p>
            <a:br>
              <a:rPr lang="hr-HR" sz="2700" b="1" dirty="0">
                <a:effectLst/>
                <a:latin typeface="Times New Roman" panose="02020603050405020304" pitchFamily="18" charset="0"/>
                <a:ea typeface="Times New Roman" panose="02020603050405020304" pitchFamily="18" charset="0"/>
              </a:rPr>
            </a:br>
            <a:br>
              <a:rPr lang="hr-HR" sz="2700" b="1" dirty="0">
                <a:effectLst/>
                <a:latin typeface="Times New Roman" panose="02020603050405020304" pitchFamily="18" charset="0"/>
                <a:ea typeface="Times New Roman" panose="02020603050405020304" pitchFamily="18" charset="0"/>
              </a:rPr>
            </a:br>
            <a:br>
              <a:rPr lang="hr-HR" sz="2700" b="1" dirty="0">
                <a:effectLst/>
                <a:latin typeface="Times New Roman" panose="02020603050405020304" pitchFamily="18" charset="0"/>
                <a:ea typeface="Times New Roman" panose="02020603050405020304" pitchFamily="18" charset="0"/>
              </a:rPr>
            </a:br>
            <a:r>
              <a:rPr lang="hr-HR" sz="2700" b="1" dirty="0">
                <a:effectLst/>
                <a:latin typeface="Times New Roman" panose="02020603050405020304" pitchFamily="18" charset="0"/>
                <a:ea typeface="Times New Roman" panose="02020603050405020304" pitchFamily="18" charset="0"/>
              </a:rPr>
              <a:t>Servis</a:t>
            </a:r>
            <a:r>
              <a:rPr lang="hr-HR" sz="2700" dirty="0">
                <a:effectLst/>
                <a:latin typeface="Times New Roman" panose="02020603050405020304" pitchFamily="18" charset="0"/>
                <a:ea typeface="Times New Roman" panose="02020603050405020304" pitchFamily="18" charset="0"/>
              </a:rPr>
              <a:t>: </a:t>
            </a:r>
            <a:br>
              <a:rPr lang="hr-HR" sz="1800" dirty="0">
                <a:effectLst/>
                <a:latin typeface="Times New Roman" panose="02020603050405020304" pitchFamily="18" charset="0"/>
                <a:ea typeface="Times New Roman" panose="02020603050405020304" pitchFamily="18" charset="0"/>
              </a:rPr>
            </a:br>
            <a:r>
              <a:rPr lang="hr-HR" sz="1800" dirty="0">
                <a:effectLst/>
                <a:latin typeface="Times New Roman" panose="02020603050405020304" pitchFamily="18" charset="0"/>
                <a:ea typeface="Times New Roman" panose="02020603050405020304" pitchFamily="18" charset="0"/>
              </a:rPr>
              <a:t>je početni udarac koji je i najraznolikiji od svih udaraca. Osim što može biti F ili B, može imati različite rotacije, dužinu i strane od kuda se servira i kamo. Od kvalitete servisa uvelike ovisi daljnji tijek igre.</a:t>
            </a:r>
            <a:br>
              <a:rPr lang="hr-HR" sz="1800" dirty="0">
                <a:effectLst/>
                <a:latin typeface="Times New Roman" panose="02020603050405020304" pitchFamily="18" charset="0"/>
                <a:ea typeface="Times New Roman" panose="02020603050405020304" pitchFamily="18" charset="0"/>
              </a:rPr>
            </a:br>
            <a:br>
              <a:rPr lang="hr-HR" sz="1800" dirty="0">
                <a:effectLst/>
                <a:latin typeface="Times New Roman" panose="02020603050405020304" pitchFamily="18" charset="0"/>
                <a:ea typeface="Times New Roman" panose="02020603050405020304" pitchFamily="18" charset="0"/>
              </a:rPr>
            </a:br>
            <a:br>
              <a:rPr lang="hr-HR" sz="1800" dirty="0">
                <a:effectLst/>
                <a:latin typeface="Times New Roman" panose="02020603050405020304" pitchFamily="18" charset="0"/>
                <a:ea typeface="Times New Roman" panose="02020603050405020304" pitchFamily="18" charset="0"/>
              </a:rPr>
            </a:br>
            <a:r>
              <a:rPr lang="hr-HR" sz="1800" dirty="0">
                <a:latin typeface="Times New Roman" panose="02020603050405020304" pitchFamily="18" charset="0"/>
                <a:ea typeface="Times New Roman" panose="02020603050405020304" pitchFamily="18" charset="0"/>
              </a:rPr>
              <a:t>                          </a:t>
            </a:r>
            <a:r>
              <a:rPr lang="hr-HR" sz="1800" dirty="0" err="1">
                <a:latin typeface="Times New Roman" panose="02020603050405020304" pitchFamily="18" charset="0"/>
                <a:ea typeface="Times New Roman" panose="02020603050405020304" pitchFamily="18" charset="0"/>
              </a:rPr>
              <a:t>Forhand</a:t>
            </a:r>
            <a:r>
              <a:rPr lang="hr-HR" sz="1800" dirty="0">
                <a:latin typeface="Times New Roman" panose="02020603050405020304" pitchFamily="18" charset="0"/>
                <a:ea typeface="Times New Roman" panose="02020603050405020304" pitchFamily="18" charset="0"/>
              </a:rPr>
              <a:t> </a:t>
            </a:r>
            <a:r>
              <a:rPr lang="hr-HR" sz="1800" dirty="0" err="1">
                <a:latin typeface="Times New Roman" panose="02020603050405020304" pitchFamily="18" charset="0"/>
                <a:ea typeface="Times New Roman" panose="02020603050405020304" pitchFamily="18" charset="0"/>
              </a:rPr>
              <a:t>servs</a:t>
            </a:r>
            <a:r>
              <a:rPr lang="hr-HR" sz="1800" dirty="0">
                <a:latin typeface="Times New Roman" panose="02020603050405020304" pitchFamily="18" charset="0"/>
                <a:ea typeface="Times New Roman" panose="02020603050405020304" pitchFamily="18" charset="0"/>
              </a:rPr>
              <a:t>                                                                                     </a:t>
            </a:r>
            <a:r>
              <a:rPr lang="hr-HR" sz="1800" dirty="0" err="1">
                <a:latin typeface="Times New Roman" panose="02020603050405020304" pitchFamily="18" charset="0"/>
                <a:ea typeface="Times New Roman" panose="02020603050405020304" pitchFamily="18" charset="0"/>
              </a:rPr>
              <a:t>Backhand</a:t>
            </a:r>
            <a:r>
              <a:rPr lang="hr-HR" sz="1800" dirty="0">
                <a:latin typeface="Times New Roman" panose="02020603050405020304" pitchFamily="18" charset="0"/>
                <a:ea typeface="Times New Roman" panose="02020603050405020304" pitchFamily="18" charset="0"/>
              </a:rPr>
              <a:t> </a:t>
            </a:r>
            <a:r>
              <a:rPr lang="hr-HR" sz="1800" dirty="0" err="1">
                <a:latin typeface="Times New Roman" panose="02020603050405020304" pitchFamily="18" charset="0"/>
                <a:ea typeface="Times New Roman" panose="02020603050405020304" pitchFamily="18" charset="0"/>
              </a:rPr>
              <a:t>sarvis</a:t>
            </a:r>
            <a:endParaRPr lang="hr-HR" dirty="0"/>
          </a:p>
        </p:txBody>
      </p:sp>
      <p:sp>
        <p:nvSpPr>
          <p:cNvPr id="3" name="Rezervirano mjesto sadržaja 2">
            <a:extLst>
              <a:ext uri="{FF2B5EF4-FFF2-40B4-BE49-F238E27FC236}">
                <a16:creationId xmlns:a16="http://schemas.microsoft.com/office/drawing/2014/main" id="{434C6578-D472-4E70-8FAA-F440264F154D}"/>
              </a:ext>
            </a:extLst>
          </p:cNvPr>
          <p:cNvSpPr>
            <a:spLocks noGrp="1"/>
          </p:cNvSpPr>
          <p:nvPr>
            <p:ph idx="1"/>
          </p:nvPr>
        </p:nvSpPr>
        <p:spPr>
          <a:xfrm>
            <a:off x="6995569" y="3514822"/>
            <a:ext cx="2320348" cy="330925"/>
          </a:xfrm>
        </p:spPr>
        <p:txBody>
          <a:bodyPr>
            <a:normAutofit fontScale="25000" lnSpcReduction="20000"/>
          </a:bodyPr>
          <a:lstStyle/>
          <a:p>
            <a:endParaRPr lang="hr-HR" dirty="0"/>
          </a:p>
          <a:p>
            <a:endParaRPr lang="hr-HR" dirty="0"/>
          </a:p>
          <a:p>
            <a:endParaRPr lang="hr-HR" dirty="0"/>
          </a:p>
          <a:p>
            <a:endParaRPr lang="hr-HR" dirty="0"/>
          </a:p>
          <a:p>
            <a:endParaRPr lang="hr-HR" dirty="0"/>
          </a:p>
          <a:p>
            <a:endParaRPr lang="hr-HR" dirty="0"/>
          </a:p>
          <a:p>
            <a:endParaRPr lang="hr-HR" dirty="0"/>
          </a:p>
          <a:p>
            <a:pPr marL="0" indent="0">
              <a:buNone/>
            </a:pPr>
            <a:r>
              <a:rPr lang="hr-HR" sz="1400" dirty="0"/>
              <a:t>                                                                                                                                                    </a:t>
            </a:r>
          </a:p>
        </p:txBody>
      </p:sp>
      <p:pic>
        <p:nvPicPr>
          <p:cNvPr id="5" name="Slika 4" descr="Slika na kojoj se prikazuje osoba, igrač&#10;&#10;Opis je automatski generiran">
            <a:extLst>
              <a:ext uri="{FF2B5EF4-FFF2-40B4-BE49-F238E27FC236}">
                <a16:creationId xmlns:a16="http://schemas.microsoft.com/office/drawing/2014/main" id="{DF5DB4C1-BA02-43A6-8242-34EF8E7BC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298" y="3029640"/>
            <a:ext cx="3812404" cy="2543444"/>
          </a:xfrm>
          <a:prstGeom prst="rect">
            <a:avLst/>
          </a:prstGeom>
        </p:spPr>
      </p:pic>
      <p:pic>
        <p:nvPicPr>
          <p:cNvPr id="6" name="Picture 2" descr="Može biti slika sljedećeg: 3 ljudi, ljudi stoje i u zatvorenom">
            <a:extLst>
              <a:ext uri="{FF2B5EF4-FFF2-40B4-BE49-F238E27FC236}">
                <a16:creationId xmlns:a16="http://schemas.microsoft.com/office/drawing/2014/main" id="{5447A421-9867-4681-AFA4-644EC62AE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543" y="3029640"/>
            <a:ext cx="3959159" cy="246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2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6" name="Rectangle 133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BC24429-778D-4C2E-8E67-78EB0A0D74F9}"/>
              </a:ext>
            </a:extLst>
          </p:cNvPr>
          <p:cNvSpPr>
            <a:spLocks noGrp="1"/>
          </p:cNvSpPr>
          <p:nvPr>
            <p:ph type="title"/>
          </p:nvPr>
        </p:nvSpPr>
        <p:spPr>
          <a:xfrm>
            <a:off x="572493" y="238539"/>
            <a:ext cx="11018520" cy="1434415"/>
          </a:xfrm>
        </p:spPr>
        <p:txBody>
          <a:bodyPr anchor="b">
            <a:normAutofit/>
          </a:bodyPr>
          <a:lstStyle/>
          <a:p>
            <a:r>
              <a:rPr lang="hr-HR" sz="2400" b="1" dirty="0">
                <a:effectLst/>
                <a:latin typeface="Times New Roman" panose="02020603050405020304" pitchFamily="18" charset="0"/>
                <a:ea typeface="Times New Roman" panose="02020603050405020304" pitchFamily="18" charset="0"/>
              </a:rPr>
              <a:t>Vježbe za usvajanje osnovnih stavova i udaraca:</a:t>
            </a:r>
            <a:br>
              <a:rPr lang="hr-HR" sz="3800" dirty="0">
                <a:effectLst/>
                <a:latin typeface="Times New Roman" panose="02020603050405020304" pitchFamily="18" charset="0"/>
                <a:ea typeface="Times New Roman" panose="02020603050405020304" pitchFamily="18" charset="0"/>
              </a:rPr>
            </a:br>
            <a:endParaRPr lang="hr-HR" sz="3800" dirty="0"/>
          </a:p>
        </p:txBody>
      </p:sp>
      <p:sp>
        <p:nvSpPr>
          <p:cNvPr id="133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0B5E2083-0946-4784-8DF2-1D2A41D6FD7D}"/>
              </a:ext>
            </a:extLst>
          </p:cNvPr>
          <p:cNvSpPr>
            <a:spLocks noGrp="1"/>
          </p:cNvSpPr>
          <p:nvPr>
            <p:ph idx="1"/>
          </p:nvPr>
        </p:nvSpPr>
        <p:spPr>
          <a:xfrm>
            <a:off x="572493" y="2071316"/>
            <a:ext cx="6713552" cy="4119172"/>
          </a:xfrm>
        </p:spPr>
        <p:txBody>
          <a:bodyPr anchor="t">
            <a:normAutofit/>
          </a:bodyPr>
          <a:lstStyle/>
          <a:p>
            <a:pPr marL="342900" lvl="0" indent="-342900">
              <a:buFont typeface="+mj-lt"/>
              <a:buAutoNum type="arabicPeriod"/>
              <a:tabLst>
                <a:tab pos="457200" algn="l"/>
              </a:tabLst>
            </a:pPr>
            <a:r>
              <a:rPr lang="hr-HR" sz="1400" dirty="0">
                <a:effectLst/>
                <a:latin typeface="Times New Roman" panose="02020603050405020304" pitchFamily="18" charset="0"/>
                <a:ea typeface="Times New Roman" panose="02020603050405020304" pitchFamily="18" charset="0"/>
              </a:rPr>
              <a:t>Zauzimanje osnovnih položaja i oponašanje udaraca «na prazno» (F i B)</a:t>
            </a:r>
          </a:p>
          <a:p>
            <a:pPr marL="342900" lvl="0" indent="-342900">
              <a:buFont typeface="+mj-lt"/>
              <a:buAutoNum type="arabicPeriod"/>
              <a:tabLst>
                <a:tab pos="457200" algn="l"/>
              </a:tabLst>
            </a:pPr>
            <a:r>
              <a:rPr lang="hr-HR" sz="1400" dirty="0">
                <a:effectLst/>
                <a:latin typeface="Times New Roman" panose="02020603050405020304" pitchFamily="18" charset="0"/>
                <a:ea typeface="Times New Roman" panose="02020603050405020304" pitchFamily="18" charset="0"/>
              </a:rPr>
              <a:t>Udaranje loptice  </a:t>
            </a:r>
            <a:r>
              <a:rPr lang="hr-HR" sz="1400" dirty="0" err="1">
                <a:effectLst/>
                <a:latin typeface="Times New Roman" panose="02020603050405020304" pitchFamily="18" charset="0"/>
                <a:ea typeface="Times New Roman" panose="02020603050405020304" pitchFamily="18" charset="0"/>
              </a:rPr>
              <a:t>forehand</a:t>
            </a:r>
            <a:r>
              <a:rPr lang="hr-HR" sz="1400" dirty="0">
                <a:effectLst/>
                <a:latin typeface="Times New Roman" panose="02020603050405020304" pitchFamily="18" charset="0"/>
                <a:ea typeface="Times New Roman" panose="02020603050405020304" pitchFamily="18" charset="0"/>
              </a:rPr>
              <a:t> ili </a:t>
            </a:r>
            <a:r>
              <a:rPr lang="hr-HR" sz="1400" dirty="0" err="1">
                <a:effectLst/>
                <a:latin typeface="Times New Roman" panose="02020603050405020304" pitchFamily="18" charset="0"/>
                <a:ea typeface="Times New Roman" panose="02020603050405020304" pitchFamily="18" charset="0"/>
              </a:rPr>
              <a:t>backhand</a:t>
            </a:r>
            <a:r>
              <a:rPr lang="hr-HR" sz="1400" dirty="0">
                <a:effectLst/>
                <a:latin typeface="Times New Roman" panose="02020603050405020304" pitchFamily="18" charset="0"/>
                <a:ea typeface="Times New Roman" panose="02020603050405020304" pitchFamily="18" charset="0"/>
              </a:rPr>
              <a:t> stranom u zid, puštanje da padne na pod i ponovni udarac.</a:t>
            </a:r>
          </a:p>
          <a:p>
            <a:pPr marL="342900" lvl="0" indent="-342900">
              <a:buFont typeface="+mj-lt"/>
              <a:buAutoNum type="arabicPeriod"/>
              <a:tabLst>
                <a:tab pos="457200" algn="l"/>
              </a:tabLst>
            </a:pPr>
            <a:r>
              <a:rPr lang="hr-HR" sz="1400" dirty="0">
                <a:effectLst/>
                <a:latin typeface="Times New Roman" panose="02020603050405020304" pitchFamily="18" charset="0"/>
                <a:ea typeface="Times New Roman" panose="02020603050405020304" pitchFamily="18" charset="0"/>
              </a:rPr>
              <a:t>Postavljanje polovice stola uza zid (ili jedan stol tako da je jedna polovica podignuta), pa </a:t>
            </a:r>
            <a:r>
              <a:rPr lang="hr-HR" sz="1400" dirty="0" err="1">
                <a:effectLst/>
                <a:latin typeface="Times New Roman" panose="02020603050405020304" pitchFamily="18" charset="0"/>
                <a:ea typeface="Times New Roman" panose="02020603050405020304" pitchFamily="18" charset="0"/>
              </a:rPr>
              <a:t>forehand</a:t>
            </a:r>
            <a:r>
              <a:rPr lang="hr-HR" sz="1400" dirty="0">
                <a:effectLst/>
                <a:latin typeface="Times New Roman" panose="02020603050405020304" pitchFamily="18" charset="0"/>
                <a:ea typeface="Times New Roman" panose="02020603050405020304" pitchFamily="18" charset="0"/>
              </a:rPr>
              <a:t> udarac.</a:t>
            </a:r>
          </a:p>
          <a:p>
            <a:pPr marL="342900" lvl="0" indent="-342900">
              <a:buFont typeface="+mj-lt"/>
              <a:buAutoNum type="arabicPeriod"/>
              <a:tabLst>
                <a:tab pos="457200" algn="l"/>
              </a:tabLst>
            </a:pPr>
            <a:r>
              <a:rPr lang="hr-HR" sz="1400" dirty="0">
                <a:effectLst/>
                <a:latin typeface="Times New Roman" panose="02020603050405020304" pitchFamily="18" charset="0"/>
                <a:ea typeface="Times New Roman" panose="02020603050405020304" pitchFamily="18" charset="0"/>
              </a:rPr>
              <a:t>Isto kao prethodno ali </a:t>
            </a:r>
            <a:r>
              <a:rPr lang="hr-HR" sz="1400" dirty="0" err="1">
                <a:effectLst/>
                <a:latin typeface="Times New Roman" panose="02020603050405020304" pitchFamily="18" charset="0"/>
                <a:ea typeface="Times New Roman" panose="02020603050405020304" pitchFamily="18" charset="0"/>
              </a:rPr>
              <a:t>backhand</a:t>
            </a:r>
            <a:endParaRPr lang="hr-HR" sz="14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hr-HR" sz="1400" dirty="0">
                <a:effectLst/>
                <a:latin typeface="Times New Roman" panose="02020603050405020304" pitchFamily="18" charset="0"/>
                <a:ea typeface="Times New Roman" panose="02020603050405020304" pitchFamily="18" charset="0"/>
              </a:rPr>
              <a:t>Postavljanje pregrade ili prepreka na pod i igranje tenisa (F i B).</a:t>
            </a:r>
          </a:p>
          <a:p>
            <a:pPr marL="0" indent="0">
              <a:buNone/>
            </a:pPr>
            <a:endParaRPr lang="hr-HR" sz="2200" dirty="0"/>
          </a:p>
        </p:txBody>
      </p:sp>
      <p:pic>
        <p:nvPicPr>
          <p:cNvPr id="13316" name="Picture 4" descr="Stolni tenis - vježbe udaranja loptice - YouTube">
            <a:extLst>
              <a:ext uri="{FF2B5EF4-FFF2-40B4-BE49-F238E27FC236}">
                <a16:creationId xmlns:a16="http://schemas.microsoft.com/office/drawing/2014/main" id="{B2D3B1F7-E69E-4F8A-B45A-70FED87619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45" r="32480"/>
          <a:stretch/>
        </p:blipFill>
        <p:spPr bwMode="auto">
          <a:xfrm>
            <a:off x="8451480" y="2093976"/>
            <a:ext cx="3165242" cy="32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3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C4AC8A-D697-4C76-A070-901DCA9222E5}"/>
              </a:ext>
            </a:extLst>
          </p:cNvPr>
          <p:cNvSpPr>
            <a:spLocks noGrp="1"/>
          </p:cNvSpPr>
          <p:nvPr>
            <p:ph type="title"/>
          </p:nvPr>
        </p:nvSpPr>
        <p:spPr/>
        <p:txBody>
          <a:bodyPr/>
          <a:lstStyle/>
          <a:p>
            <a:r>
              <a:rPr lang="hr-HR" sz="2400" b="1" dirty="0">
                <a:effectLst/>
                <a:latin typeface="Times New Roman" panose="02020603050405020304" pitchFamily="18" charset="0"/>
                <a:ea typeface="Times New Roman" panose="02020603050405020304" pitchFamily="18" charset="0"/>
              </a:rPr>
              <a:t>Vježbe u parovima na stolu:</a:t>
            </a:r>
            <a:br>
              <a:rPr lang="hr-HR" sz="1800" dirty="0">
                <a:effectLst/>
                <a:latin typeface="Times New Roman" panose="02020603050405020304" pitchFamily="18" charset="0"/>
                <a:ea typeface="Times New Roman" panose="02020603050405020304" pitchFamily="18" charset="0"/>
              </a:rPr>
            </a:br>
            <a:endParaRPr lang="hr-HR" dirty="0"/>
          </a:p>
        </p:txBody>
      </p:sp>
      <p:sp>
        <p:nvSpPr>
          <p:cNvPr id="3" name="Rezervirano mjesto sadržaja 2">
            <a:extLst>
              <a:ext uri="{FF2B5EF4-FFF2-40B4-BE49-F238E27FC236}">
                <a16:creationId xmlns:a16="http://schemas.microsoft.com/office/drawing/2014/main" id="{3D34A5B6-D1FB-473B-9A4F-622739548833}"/>
              </a:ext>
            </a:extLst>
          </p:cNvPr>
          <p:cNvSpPr>
            <a:spLocks noGrp="1"/>
          </p:cNvSpPr>
          <p:nvPr>
            <p:ph idx="1"/>
          </p:nvPr>
        </p:nvSpPr>
        <p:spPr>
          <a:xfrm>
            <a:off x="838200" y="1515762"/>
            <a:ext cx="10515600" cy="4661201"/>
          </a:xfrm>
        </p:spPr>
        <p:txBody>
          <a:bodyPr>
            <a:normAutofit fontScale="77500" lnSpcReduction="20000"/>
          </a:bodyPr>
          <a:lstStyle/>
          <a:p>
            <a:pPr marL="0" indent="0">
              <a:buNone/>
            </a:pPr>
            <a:r>
              <a:rPr lang="hr-HR" sz="1800" dirty="0">
                <a:effectLst/>
                <a:latin typeface="Times New Roman" panose="02020603050405020304" pitchFamily="18" charset="0"/>
                <a:ea typeface="Times New Roman" panose="02020603050405020304" pitchFamily="18" charset="0"/>
              </a:rPr>
              <a:t>Na početku bi učitelj trebao igrati sa svakim posebno i tek kad bi usvojili osnovni stav i udarac mogli bi igrati međusobno.</a:t>
            </a:r>
          </a:p>
          <a:p>
            <a:pPr marL="342900" lvl="0" indent="-342900">
              <a:buFont typeface="+mj-lt"/>
              <a:buAutoNum type="arabicPeriod"/>
              <a:tabLst>
                <a:tab pos="457200" algn="l"/>
              </a:tabLst>
            </a:pPr>
            <a:r>
              <a:rPr lang="hr-HR" sz="1800" dirty="0">
                <a:effectLst/>
                <a:latin typeface="Times New Roman" panose="02020603050405020304" pitchFamily="18" charset="0"/>
                <a:ea typeface="Times New Roman" panose="02020603050405020304" pitchFamily="18" charset="0"/>
              </a:rPr>
              <a:t>Udaranje loptice bilo kojom stranom reketa na suprotnu stranu stola, puštanje da     </a:t>
            </a:r>
          </a:p>
          <a:p>
            <a:pPr marL="0" indent="0">
              <a:buNone/>
            </a:pPr>
            <a:r>
              <a:rPr lang="hr-HR" sz="1800" dirty="0">
                <a:effectLst/>
                <a:latin typeface="Times New Roman" panose="02020603050405020304" pitchFamily="18" charset="0"/>
                <a:ea typeface="Times New Roman" panose="02020603050405020304" pitchFamily="18" charset="0"/>
              </a:rPr>
              <a:t>      loptica padne na stol, pa tek onda povratni udarac.</a:t>
            </a:r>
          </a:p>
          <a:p>
            <a:pPr marL="0" indent="0">
              <a:buNone/>
            </a:pPr>
            <a:r>
              <a:rPr lang="hr-HR" sz="1800" dirty="0">
                <a:effectLst/>
                <a:latin typeface="Times New Roman" panose="02020603050405020304" pitchFamily="18" charset="0"/>
                <a:ea typeface="Times New Roman" panose="02020603050405020304" pitchFamily="18" charset="0"/>
              </a:rPr>
              <a:t>2.   </a:t>
            </a:r>
            <a:r>
              <a:rPr lang="hr-HR" sz="1800" dirty="0" err="1">
                <a:effectLst/>
                <a:latin typeface="Times New Roman" panose="02020603050405020304" pitchFamily="18" charset="0"/>
                <a:ea typeface="Times New Roman" panose="02020603050405020304" pitchFamily="18" charset="0"/>
              </a:rPr>
              <a:t>Forehand</a:t>
            </a:r>
            <a:r>
              <a:rPr lang="hr-HR" sz="1800" dirty="0">
                <a:effectLst/>
                <a:latin typeface="Times New Roman" panose="02020603050405020304" pitchFamily="18" charset="0"/>
                <a:ea typeface="Times New Roman" panose="02020603050405020304" pitchFamily="18" charset="0"/>
              </a:rPr>
              <a:t> kontra udarac po dijagonali</a:t>
            </a:r>
          </a:p>
          <a:p>
            <a:pPr marL="0" indent="0">
              <a:buNone/>
            </a:pPr>
            <a:r>
              <a:rPr lang="hr-HR" sz="1800" dirty="0">
                <a:effectLst/>
                <a:latin typeface="Times New Roman" panose="02020603050405020304" pitchFamily="18" charset="0"/>
                <a:ea typeface="Times New Roman" panose="02020603050405020304" pitchFamily="18" charset="0"/>
              </a:rPr>
              <a:t>3.   </a:t>
            </a:r>
            <a:r>
              <a:rPr lang="hr-HR" sz="1800" dirty="0" err="1">
                <a:effectLst/>
                <a:latin typeface="Times New Roman" panose="02020603050405020304" pitchFamily="18" charset="0"/>
                <a:ea typeface="Times New Roman" panose="02020603050405020304" pitchFamily="18" charset="0"/>
              </a:rPr>
              <a:t>Forehand</a:t>
            </a:r>
            <a:r>
              <a:rPr lang="hr-HR" sz="1800" dirty="0">
                <a:effectLst/>
                <a:latin typeface="Times New Roman" panose="02020603050405020304" pitchFamily="18" charset="0"/>
                <a:ea typeface="Times New Roman" panose="02020603050405020304" pitchFamily="18" charset="0"/>
              </a:rPr>
              <a:t> kontra udarac po paraleli</a:t>
            </a:r>
          </a:p>
          <a:p>
            <a:pPr marL="0" indent="0">
              <a:buNone/>
            </a:pPr>
            <a:r>
              <a:rPr lang="hr-HR" sz="1800" dirty="0">
                <a:effectLst/>
                <a:latin typeface="Times New Roman" panose="02020603050405020304" pitchFamily="18" charset="0"/>
                <a:ea typeface="Times New Roman" panose="02020603050405020304" pitchFamily="18" charset="0"/>
              </a:rPr>
              <a:t>4.   </a:t>
            </a:r>
            <a:r>
              <a:rPr lang="hr-HR" sz="1800" dirty="0" err="1">
                <a:effectLst/>
                <a:latin typeface="Times New Roman" panose="02020603050405020304" pitchFamily="18" charset="0"/>
                <a:ea typeface="Times New Roman" panose="02020603050405020304" pitchFamily="18" charset="0"/>
              </a:rPr>
              <a:t>Forehand</a:t>
            </a:r>
            <a:r>
              <a:rPr lang="hr-HR" sz="1800" dirty="0">
                <a:effectLst/>
                <a:latin typeface="Times New Roman" panose="02020603050405020304" pitchFamily="18" charset="0"/>
                <a:ea typeface="Times New Roman" panose="02020603050405020304" pitchFamily="18" charset="0"/>
              </a:rPr>
              <a:t> kontra udarac tako da se loptica daje na dva različita mjesta da se igrač mora     </a:t>
            </a:r>
          </a:p>
          <a:p>
            <a:pPr marL="0" indent="0">
              <a:buNone/>
            </a:pPr>
            <a:r>
              <a:rPr lang="hr-HR" sz="1800" dirty="0">
                <a:effectLst/>
                <a:latin typeface="Times New Roman" panose="02020603050405020304" pitchFamily="18" charset="0"/>
                <a:ea typeface="Times New Roman" panose="02020603050405020304" pitchFamily="18" charset="0"/>
              </a:rPr>
              <a:t>      svaki puta namjestiti na lopticu.</a:t>
            </a:r>
          </a:p>
          <a:p>
            <a:pPr marL="0" indent="0">
              <a:buNone/>
            </a:pPr>
            <a:r>
              <a:rPr lang="hr-HR" sz="1800" dirty="0">
                <a:effectLst/>
                <a:latin typeface="Times New Roman" panose="02020603050405020304" pitchFamily="18" charset="0"/>
                <a:ea typeface="Times New Roman" panose="02020603050405020304" pitchFamily="18" charset="0"/>
              </a:rPr>
              <a:t>5.   Isto kao prethodno ali se loptica daje na više mjesta </a:t>
            </a:r>
          </a:p>
          <a:p>
            <a:pPr marL="0" indent="0">
              <a:buNone/>
            </a:pPr>
            <a:r>
              <a:rPr lang="hr-HR" sz="1800" dirty="0">
                <a:effectLst/>
                <a:latin typeface="Times New Roman" panose="02020603050405020304" pitchFamily="18" charset="0"/>
                <a:ea typeface="Times New Roman" panose="02020603050405020304" pitchFamily="18" charset="0"/>
              </a:rPr>
              <a:t>6.   </a:t>
            </a:r>
            <a:r>
              <a:rPr lang="hr-HR" sz="1800" dirty="0" err="1">
                <a:effectLst/>
                <a:latin typeface="Times New Roman" panose="02020603050405020304" pitchFamily="18" charset="0"/>
                <a:ea typeface="Times New Roman" panose="02020603050405020304" pitchFamily="18" charset="0"/>
              </a:rPr>
              <a:t>Backhand</a:t>
            </a:r>
            <a:r>
              <a:rPr lang="hr-HR" sz="1800" dirty="0">
                <a:effectLst/>
                <a:latin typeface="Times New Roman" panose="02020603050405020304" pitchFamily="18" charset="0"/>
                <a:ea typeface="Times New Roman" panose="02020603050405020304" pitchFamily="18" charset="0"/>
              </a:rPr>
              <a:t> kontra udarac  po dijagonali</a:t>
            </a:r>
          </a:p>
          <a:p>
            <a:pPr marL="0" indent="0">
              <a:buNone/>
            </a:pPr>
            <a:r>
              <a:rPr lang="hr-HR" sz="1800" dirty="0">
                <a:effectLst/>
                <a:latin typeface="Times New Roman" panose="02020603050405020304" pitchFamily="18" charset="0"/>
                <a:ea typeface="Times New Roman" panose="02020603050405020304" pitchFamily="18" charset="0"/>
              </a:rPr>
              <a:t>7.   </a:t>
            </a:r>
            <a:r>
              <a:rPr lang="hr-HR" sz="1800" dirty="0" err="1">
                <a:effectLst/>
                <a:latin typeface="Times New Roman" panose="02020603050405020304" pitchFamily="18" charset="0"/>
                <a:ea typeface="Times New Roman" panose="02020603050405020304" pitchFamily="18" charset="0"/>
              </a:rPr>
              <a:t>Backhand</a:t>
            </a:r>
            <a:r>
              <a:rPr lang="hr-HR" sz="1800" dirty="0">
                <a:effectLst/>
                <a:latin typeface="Times New Roman" panose="02020603050405020304" pitchFamily="18" charset="0"/>
                <a:ea typeface="Times New Roman" panose="02020603050405020304" pitchFamily="18" charset="0"/>
              </a:rPr>
              <a:t> kontra udarac  po paraleli</a:t>
            </a:r>
          </a:p>
          <a:p>
            <a:pPr marL="0" indent="0">
              <a:buNone/>
            </a:pPr>
            <a:r>
              <a:rPr lang="hr-HR" sz="1800" dirty="0">
                <a:effectLst/>
                <a:latin typeface="Times New Roman" panose="02020603050405020304" pitchFamily="18" charset="0"/>
                <a:ea typeface="Times New Roman" panose="02020603050405020304" pitchFamily="18" charset="0"/>
              </a:rPr>
              <a:t>8.   </a:t>
            </a:r>
            <a:r>
              <a:rPr lang="hr-HR" sz="1800" dirty="0" err="1">
                <a:effectLst/>
                <a:latin typeface="Times New Roman" panose="02020603050405020304" pitchFamily="18" charset="0"/>
                <a:ea typeface="Times New Roman" panose="02020603050405020304" pitchFamily="18" charset="0"/>
              </a:rPr>
              <a:t>Backhand</a:t>
            </a:r>
            <a:r>
              <a:rPr lang="hr-HR" sz="1800" dirty="0">
                <a:effectLst/>
                <a:latin typeface="Times New Roman" panose="02020603050405020304" pitchFamily="18" charset="0"/>
                <a:ea typeface="Times New Roman" panose="02020603050405020304" pitchFamily="18" charset="0"/>
              </a:rPr>
              <a:t> kontra udarac tako da se loptica daje na dva različita mjesta da se igrač     </a:t>
            </a:r>
          </a:p>
          <a:p>
            <a:pPr marL="0" indent="0">
              <a:buNone/>
            </a:pPr>
            <a:r>
              <a:rPr lang="hr-HR" sz="1800" dirty="0">
                <a:effectLst/>
                <a:latin typeface="Times New Roman" panose="02020603050405020304" pitchFamily="18" charset="0"/>
                <a:ea typeface="Times New Roman" panose="02020603050405020304" pitchFamily="18" charset="0"/>
              </a:rPr>
              <a:t>      mora svaki puta namjestiti na lopticu.</a:t>
            </a:r>
          </a:p>
          <a:p>
            <a:pPr marL="342900" indent="-342900">
              <a:buAutoNum type="arabicPeriod" startAt="9"/>
            </a:pPr>
            <a:r>
              <a:rPr lang="hr-HR" sz="1800" dirty="0">
                <a:effectLst/>
                <a:latin typeface="Times New Roman" panose="02020603050405020304" pitchFamily="18" charset="0"/>
                <a:ea typeface="Times New Roman" panose="02020603050405020304" pitchFamily="18" charset="0"/>
              </a:rPr>
              <a:t>Isto kao prethodno ali se loptica daje na više mjesta </a:t>
            </a:r>
          </a:p>
          <a:p>
            <a:pPr marL="342900" indent="-342900">
              <a:buAutoNum type="arabicPeriod" startAt="9"/>
            </a:pPr>
            <a:r>
              <a:rPr lang="hr-HR" sz="1800" dirty="0">
                <a:effectLst/>
                <a:latin typeface="Times New Roman" panose="02020603050405020304" pitchFamily="18" charset="0"/>
                <a:ea typeface="Times New Roman" panose="02020603050405020304" pitchFamily="18" charset="0"/>
              </a:rPr>
              <a:t> 10.   Različite kombinacije </a:t>
            </a:r>
            <a:r>
              <a:rPr lang="hr-HR" sz="1800" dirty="0" err="1">
                <a:effectLst/>
                <a:latin typeface="Times New Roman" panose="02020603050405020304" pitchFamily="18" charset="0"/>
                <a:ea typeface="Times New Roman" panose="02020603050405020304" pitchFamily="18" charset="0"/>
              </a:rPr>
              <a:t>forehand</a:t>
            </a:r>
            <a:r>
              <a:rPr lang="hr-HR" sz="1800" dirty="0">
                <a:effectLst/>
                <a:latin typeface="Times New Roman" panose="02020603050405020304" pitchFamily="18" charset="0"/>
                <a:ea typeface="Times New Roman" panose="02020603050405020304" pitchFamily="18" charset="0"/>
              </a:rPr>
              <a:t> i </a:t>
            </a:r>
            <a:r>
              <a:rPr lang="hr-HR" sz="1800" dirty="0" err="1">
                <a:effectLst/>
                <a:latin typeface="Times New Roman" panose="02020603050405020304" pitchFamily="18" charset="0"/>
                <a:ea typeface="Times New Roman" panose="02020603050405020304" pitchFamily="18" charset="0"/>
              </a:rPr>
              <a:t>backhand</a:t>
            </a:r>
            <a:r>
              <a:rPr lang="hr-HR" sz="1800" dirty="0">
                <a:effectLst/>
                <a:latin typeface="Times New Roman" panose="02020603050405020304" pitchFamily="18" charset="0"/>
                <a:ea typeface="Times New Roman" panose="02020603050405020304" pitchFamily="18" charset="0"/>
              </a:rPr>
              <a:t> udaraca</a:t>
            </a:r>
          </a:p>
          <a:p>
            <a:pPr indent="0">
              <a:buNone/>
            </a:pPr>
            <a:r>
              <a:rPr lang="hr-HR" sz="1800" dirty="0">
                <a:effectLst/>
                <a:latin typeface="Times New Roman" panose="02020603050405020304" pitchFamily="18" charset="0"/>
                <a:ea typeface="Times New Roman" panose="02020603050405020304" pitchFamily="18" charset="0"/>
              </a:rPr>
              <a:t> </a:t>
            </a:r>
          </a:p>
          <a:p>
            <a:pPr marL="0" indent="0">
              <a:buNone/>
            </a:pPr>
            <a:r>
              <a:rPr lang="hr-HR" sz="1800" dirty="0">
                <a:effectLst/>
                <a:latin typeface="Times New Roman" panose="02020603050405020304" pitchFamily="18" charset="0"/>
                <a:ea typeface="Times New Roman" panose="02020603050405020304" pitchFamily="18" charset="0"/>
              </a:rPr>
              <a:t>Sve te vježbe vrijede za sve vrste udaraca osim servisa koji je pomalo specifičan jer je početni udarac, pa se mora i posebno vježbati. Na stol se mogu staviti bomboni kao oznaka koju moraju pogoditi, a na kraju dobivaju onoliko bombona koliko su ga puta pogodili.</a:t>
            </a:r>
          </a:p>
          <a:p>
            <a:endParaRPr lang="hr-HR" dirty="0"/>
          </a:p>
        </p:txBody>
      </p:sp>
    </p:spTree>
    <p:extLst>
      <p:ext uri="{BB962C8B-B14F-4D97-AF65-F5344CB8AC3E}">
        <p14:creationId xmlns:p14="http://schemas.microsoft.com/office/powerpoint/2010/main" val="222375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4" name="Rectangle 1434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6FE1B8C-1647-4642-9CCC-7F78F2C9EB91}"/>
              </a:ext>
            </a:extLst>
          </p:cNvPr>
          <p:cNvSpPr>
            <a:spLocks noGrp="1"/>
          </p:cNvSpPr>
          <p:nvPr>
            <p:ph type="title"/>
          </p:nvPr>
        </p:nvSpPr>
        <p:spPr>
          <a:xfrm>
            <a:off x="630936" y="639520"/>
            <a:ext cx="3429000" cy="1719072"/>
          </a:xfrm>
        </p:spPr>
        <p:txBody>
          <a:bodyPr anchor="b">
            <a:normAutofit fontScale="90000"/>
          </a:bodyPr>
          <a:lstStyle/>
          <a:p>
            <a:r>
              <a:rPr lang="hr-HR" sz="1400" b="1">
                <a:effectLst/>
                <a:latin typeface="Times New Roman" panose="02020603050405020304" pitchFamily="18" charset="0"/>
                <a:ea typeface="Times New Roman" panose="02020603050405020304" pitchFamily="18" charset="0"/>
              </a:rPr>
              <a:t>Uključivanje učenika s teškoćama</a:t>
            </a:r>
            <a:br>
              <a:rPr lang="hr-HR" sz="1400" dirty="0">
                <a:effectLst/>
                <a:latin typeface="Times New Roman" panose="02020603050405020304" pitchFamily="18" charset="0"/>
                <a:ea typeface="Times New Roman" panose="02020603050405020304" pitchFamily="18" charset="0"/>
              </a:rPr>
            </a:br>
            <a:r>
              <a:rPr lang="hr-HR" sz="1400" b="1" dirty="0">
                <a:effectLst/>
                <a:latin typeface="Times New Roman" panose="02020603050405020304" pitchFamily="18" charset="0"/>
                <a:ea typeface="Times New Roman" panose="02020603050405020304" pitchFamily="18" charset="0"/>
              </a:rPr>
              <a:t> </a:t>
            </a:r>
            <a:br>
              <a:rPr lang="hr-HR" sz="1400" dirty="0">
                <a:effectLst/>
                <a:latin typeface="Times New Roman" panose="02020603050405020304" pitchFamily="18" charset="0"/>
                <a:ea typeface="Times New Roman" panose="02020603050405020304" pitchFamily="18" charset="0"/>
              </a:rPr>
            </a:br>
            <a:r>
              <a:rPr lang="hr-HR" sz="1400" dirty="0">
                <a:effectLst/>
                <a:latin typeface="Times New Roman" panose="02020603050405020304" pitchFamily="18" charset="0"/>
                <a:ea typeface="Times New Roman" panose="02020603050405020304" pitchFamily="18" charset="0"/>
              </a:rPr>
              <a:t>Stolni tenis je jedan od idealnih sportova u koje možemo uključiti djecu s teškoćama. Ovisno o vrsti teškoća igra se može lako prilagoditi.</a:t>
            </a:r>
            <a:br>
              <a:rPr lang="hr-HR" sz="1400" dirty="0">
                <a:effectLst/>
                <a:latin typeface="Times New Roman" panose="02020603050405020304" pitchFamily="18" charset="0"/>
                <a:ea typeface="Times New Roman" panose="02020603050405020304" pitchFamily="18" charset="0"/>
              </a:rPr>
            </a:br>
            <a:r>
              <a:rPr lang="hr-HR" sz="1400" dirty="0">
                <a:effectLst/>
                <a:latin typeface="Times New Roman" panose="02020603050405020304" pitchFamily="18" charset="0"/>
                <a:ea typeface="Times New Roman" panose="02020603050405020304" pitchFamily="18" charset="0"/>
              </a:rPr>
              <a:t>Vježbe imitacije pokreta i vježbe kontrole držanje loptice na reketu i manipuliranje reketom i lopticom mogu izvesti skoro svi, a izrazito su pogodne i za učenike u kolicima.</a:t>
            </a:r>
            <a:br>
              <a:rPr lang="hr-HR" sz="1400" dirty="0">
                <a:effectLst/>
                <a:latin typeface="Times New Roman" panose="02020603050405020304" pitchFamily="18" charset="0"/>
                <a:ea typeface="Times New Roman" panose="02020603050405020304" pitchFamily="18" charset="0"/>
              </a:rPr>
            </a:br>
            <a:endParaRPr lang="hr-HR" sz="1400" dirty="0"/>
          </a:p>
        </p:txBody>
      </p:sp>
      <p:sp>
        <p:nvSpPr>
          <p:cNvPr id="1435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E039689B-42F6-42E9-B85E-5147891F5936}"/>
              </a:ext>
            </a:extLst>
          </p:cNvPr>
          <p:cNvSpPr>
            <a:spLocks noGrp="1"/>
          </p:cNvSpPr>
          <p:nvPr>
            <p:ph idx="1"/>
          </p:nvPr>
        </p:nvSpPr>
        <p:spPr>
          <a:xfrm>
            <a:off x="630936" y="2807208"/>
            <a:ext cx="3429000" cy="3410712"/>
          </a:xfrm>
        </p:spPr>
        <p:txBody>
          <a:bodyPr anchor="t">
            <a:normAutofit/>
          </a:bodyPr>
          <a:lstStyle/>
          <a:p>
            <a:endParaRPr lang="hr-HR" sz="1000"/>
          </a:p>
          <a:p>
            <a:endParaRPr lang="hr-HR" sz="1000"/>
          </a:p>
          <a:p>
            <a:endParaRPr lang="hr-HR" sz="1000"/>
          </a:p>
          <a:p>
            <a:endParaRPr lang="hr-HR" sz="1000"/>
          </a:p>
          <a:p>
            <a:endParaRPr lang="hr-HR" sz="1000"/>
          </a:p>
          <a:p>
            <a:endParaRPr lang="hr-HR" sz="1000"/>
          </a:p>
          <a:p>
            <a:pPr marL="0" indent="0">
              <a:buNone/>
            </a:pPr>
            <a:r>
              <a:rPr lang="hr-HR" sz="1000">
                <a:effectLst/>
                <a:latin typeface="Times New Roman" panose="02020603050405020304" pitchFamily="18" charset="0"/>
                <a:ea typeface="Times New Roman" panose="02020603050405020304" pitchFamily="18" charset="0"/>
              </a:rPr>
              <a:t>     </a:t>
            </a:r>
            <a:r>
              <a:rPr lang="hr-HR" sz="1000" b="1">
                <a:effectLst/>
                <a:latin typeface="Times New Roman" panose="02020603050405020304" pitchFamily="18" charset="0"/>
                <a:ea typeface="Times New Roman" panose="02020603050405020304" pitchFamily="18" charset="0"/>
              </a:rPr>
              <a:t>Nino Baša </a:t>
            </a:r>
            <a:r>
              <a:rPr lang="hr-HR" sz="1000">
                <a:effectLst/>
                <a:latin typeface="Times New Roman" panose="02020603050405020304" pitchFamily="18" charset="0"/>
                <a:ea typeface="Times New Roman" panose="02020603050405020304" pitchFamily="18" charset="0"/>
              </a:rPr>
              <a:t>– trostruki prvak Hrvatske </a:t>
            </a:r>
          </a:p>
          <a:p>
            <a:pPr marL="0" indent="0">
              <a:buNone/>
            </a:pPr>
            <a:r>
              <a:rPr lang="hr-HR" sz="1000">
                <a:effectLst/>
                <a:latin typeface="Times New Roman" panose="02020603050405020304" pitchFamily="18" charset="0"/>
                <a:ea typeface="Times New Roman" panose="02020603050405020304" pitchFamily="18" charset="0"/>
              </a:rPr>
              <a:t>Svjetske igre osoba s invaliditetom , Portugal – 3. mjesto</a:t>
            </a:r>
          </a:p>
          <a:p>
            <a:pPr marL="0" indent="0">
              <a:buNone/>
            </a:pPr>
            <a:r>
              <a:rPr lang="hr-HR" sz="1000">
                <a:effectLst/>
                <a:latin typeface="Times New Roman" panose="02020603050405020304" pitchFamily="18" charset="0"/>
                <a:ea typeface="Times New Roman" panose="02020603050405020304" pitchFamily="18" charset="0"/>
              </a:rPr>
              <a:t>Europske igre mladih sportaša s invaliditetom, Finska – 3. mjesto</a:t>
            </a:r>
          </a:p>
          <a:p>
            <a:pPr marL="0" indent="0">
              <a:buNone/>
            </a:pPr>
            <a:r>
              <a:rPr lang="hr-HR" sz="1000">
                <a:effectLst/>
                <a:latin typeface="Times New Roman" panose="02020603050405020304" pitchFamily="18" charset="0"/>
                <a:ea typeface="Times New Roman" panose="02020603050405020304" pitchFamily="18" charset="0"/>
              </a:rPr>
              <a:t>Međunarodno prvenstvo Lignano, Italija – 3. mjesto</a:t>
            </a:r>
          </a:p>
          <a:p>
            <a:pPr marL="0" indent="0">
              <a:buNone/>
            </a:pPr>
            <a:r>
              <a:rPr lang="hr-HR" sz="1000">
                <a:effectLst/>
                <a:latin typeface="Times New Roman" panose="02020603050405020304" pitchFamily="18" charset="0"/>
                <a:ea typeface="Times New Roman" panose="02020603050405020304" pitchFamily="18" charset="0"/>
              </a:rPr>
              <a:t>Europske igre mladih, Varaždin – zlatna medalja  pojedinačno i 2. mjesto ekipno</a:t>
            </a:r>
          </a:p>
          <a:p>
            <a:pPr marL="0" indent="0">
              <a:buNone/>
            </a:pPr>
            <a:endParaRPr lang="hr-HR" sz="1000">
              <a:effectLst/>
              <a:latin typeface="Times New Roman" panose="02020603050405020304" pitchFamily="18" charset="0"/>
              <a:ea typeface="Times New Roman" panose="02020603050405020304" pitchFamily="18" charset="0"/>
            </a:endParaRPr>
          </a:p>
          <a:p>
            <a:endParaRPr lang="hr-HR" sz="1000" dirty="0"/>
          </a:p>
        </p:txBody>
      </p:sp>
      <p:pic>
        <p:nvPicPr>
          <p:cNvPr id="14338" name="Slika 1">
            <a:extLst>
              <a:ext uri="{FF2B5EF4-FFF2-40B4-BE49-F238E27FC236}">
                <a16:creationId xmlns:a16="http://schemas.microsoft.com/office/drawing/2014/main" id="{67FDCF0B-82EE-4908-B74A-F2E0443BC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99" r="6900"/>
          <a:stretch/>
        </p:blipFill>
        <p:spPr bwMode="auto">
          <a:xfrm>
            <a:off x="5308807" y="640080"/>
            <a:ext cx="5594698"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46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D4CAD7-C1BA-4D8A-8BBE-F99ACE285D48}"/>
              </a:ext>
            </a:extLst>
          </p:cNvPr>
          <p:cNvSpPr>
            <a:spLocks noGrp="1"/>
          </p:cNvSpPr>
          <p:nvPr>
            <p:ph type="title"/>
          </p:nvPr>
        </p:nvSpPr>
        <p:spPr>
          <a:xfrm>
            <a:off x="838200" y="365126"/>
            <a:ext cx="10515600" cy="1023894"/>
          </a:xfrm>
        </p:spPr>
        <p:txBody>
          <a:bodyPr/>
          <a:lstStyle/>
          <a:p>
            <a:r>
              <a:rPr lang="hr-HR" sz="1800" b="1" dirty="0">
                <a:effectLst/>
                <a:latin typeface="Times New Roman" panose="02020603050405020304" pitchFamily="18" charset="0"/>
                <a:ea typeface="Times New Roman" panose="02020603050405020304" pitchFamily="18" charset="0"/>
              </a:rPr>
              <a:t>Igra «Vola oko stola»</a:t>
            </a:r>
            <a:br>
              <a:rPr lang="hr-HR" sz="1800" dirty="0">
                <a:effectLst/>
                <a:latin typeface="Times New Roman" panose="02020603050405020304" pitchFamily="18" charset="0"/>
                <a:ea typeface="Times New Roman" panose="02020603050405020304" pitchFamily="18" charset="0"/>
              </a:rPr>
            </a:br>
            <a:endParaRPr lang="hr-HR" dirty="0"/>
          </a:p>
        </p:txBody>
      </p:sp>
      <p:sp>
        <p:nvSpPr>
          <p:cNvPr id="3" name="Rezervirano mjesto sadržaja 2">
            <a:extLst>
              <a:ext uri="{FF2B5EF4-FFF2-40B4-BE49-F238E27FC236}">
                <a16:creationId xmlns:a16="http://schemas.microsoft.com/office/drawing/2014/main" id="{E7FBF30C-1B7E-40B0-87E2-13B30987DDA4}"/>
              </a:ext>
            </a:extLst>
          </p:cNvPr>
          <p:cNvSpPr>
            <a:spLocks noGrp="1"/>
          </p:cNvSpPr>
          <p:nvPr>
            <p:ph idx="1"/>
          </p:nvPr>
        </p:nvSpPr>
        <p:spPr>
          <a:xfrm>
            <a:off x="838200" y="1117642"/>
            <a:ext cx="10515600" cy="5059321"/>
          </a:xfrm>
        </p:spPr>
        <p:txBody>
          <a:bodyPr/>
          <a:lstStyle/>
          <a:p>
            <a:pPr marL="0" indent="0">
              <a:buNone/>
            </a:pPr>
            <a:r>
              <a:rPr lang="hr-HR" sz="1400" dirty="0">
                <a:effectLst/>
                <a:latin typeface="Times New Roman" panose="02020603050405020304" pitchFamily="18" charset="0"/>
                <a:ea typeface="Times New Roman" panose="02020603050405020304" pitchFamily="18" charset="0"/>
              </a:rPr>
              <a:t>Ova je igra vrlo popularna kod djece koja treniraju stolni tenis, a može se igrati u nekoliko varijacija.</a:t>
            </a:r>
          </a:p>
          <a:p>
            <a:pPr marL="0" indent="0">
              <a:buNone/>
            </a:pPr>
            <a:r>
              <a:rPr lang="hr-HR" sz="1400" dirty="0">
                <a:effectLst/>
                <a:latin typeface="Times New Roman" panose="02020603050405020304" pitchFamily="18" charset="0"/>
                <a:ea typeface="Times New Roman" panose="02020603050405020304" pitchFamily="18" charset="0"/>
              </a:rPr>
              <a:t>Polovica djece stane s jedne strane stola, a druga polovica s druge. Prvi servira i nakon toga odlazi iza zadnjeg djeteta na suprotnoj strani stola. Djeca naizmjenično udaraju lopticu dok netko ne pogriješi i ispadne iz igre. Kad ostanu samo dvoje, odigraju međusobno set do 5 poena.</a:t>
            </a:r>
          </a:p>
          <a:p>
            <a:pPr marL="0" indent="0">
              <a:buNone/>
            </a:pPr>
            <a:r>
              <a:rPr lang="hr-HR" sz="1400" dirty="0">
                <a:effectLst/>
                <a:latin typeface="Times New Roman" panose="02020603050405020304" pitchFamily="18" charset="0"/>
                <a:ea typeface="Times New Roman" panose="02020603050405020304" pitchFamily="18" charset="0"/>
              </a:rPr>
              <a:t> </a:t>
            </a:r>
          </a:p>
          <a:p>
            <a:pPr marL="0" indent="0">
              <a:buNone/>
            </a:pPr>
            <a:r>
              <a:rPr lang="hr-HR" sz="1400" b="1" dirty="0">
                <a:effectLst/>
                <a:latin typeface="Times New Roman" panose="02020603050405020304" pitchFamily="18" charset="0"/>
                <a:ea typeface="Times New Roman" panose="02020603050405020304" pitchFamily="18" charset="0"/>
              </a:rPr>
              <a:t>Varijacije:</a:t>
            </a:r>
            <a:endParaRPr lang="hr-HR" sz="1400" dirty="0">
              <a:effectLst/>
              <a:latin typeface="Times New Roman" panose="02020603050405020304" pitchFamily="18" charset="0"/>
              <a:ea typeface="Times New Roman" panose="02020603050405020304" pitchFamily="18" charset="0"/>
            </a:endParaRPr>
          </a:p>
          <a:p>
            <a:pPr marL="0" indent="0">
              <a:buNone/>
            </a:pPr>
            <a:r>
              <a:rPr lang="hr-HR" sz="1400" dirty="0">
                <a:effectLst/>
                <a:latin typeface="Times New Roman" panose="02020603050405020304" pitchFamily="18" charset="0"/>
                <a:ea typeface="Times New Roman" panose="02020603050405020304" pitchFamily="18" charset="0"/>
              </a:rPr>
              <a:t>- s jedne strane je trener, a djeca trče cijeli krug oko trenera i stanu ponovo u red</a:t>
            </a:r>
          </a:p>
          <a:p>
            <a:pPr marL="0" indent="0">
              <a:buNone/>
            </a:pPr>
            <a:r>
              <a:rPr lang="hr-HR" sz="1400" dirty="0">
                <a:effectLst/>
                <a:latin typeface="Times New Roman" panose="02020603050405020304" pitchFamily="18" charset="0"/>
                <a:ea typeface="Times New Roman" panose="02020603050405020304" pitchFamily="18" charset="0"/>
              </a:rPr>
              <a:t>- igra oko dva stola</a:t>
            </a:r>
          </a:p>
          <a:p>
            <a:pPr marL="0" indent="0">
              <a:buNone/>
            </a:pPr>
            <a:r>
              <a:rPr lang="hr-HR" sz="1400" dirty="0">
                <a:effectLst/>
                <a:latin typeface="Times New Roman" panose="02020603050405020304" pitchFamily="18" charset="0"/>
                <a:ea typeface="Times New Roman" panose="02020603050405020304" pitchFamily="18" charset="0"/>
              </a:rPr>
              <a:t>- igra na dvije ili tri greške, pa onda ispadanje</a:t>
            </a:r>
          </a:p>
          <a:p>
            <a:pPr marL="0" indent="0">
              <a:buNone/>
            </a:pPr>
            <a:r>
              <a:rPr lang="hr-HR" sz="1400" dirty="0">
                <a:effectLst/>
                <a:latin typeface="Times New Roman" panose="02020603050405020304" pitchFamily="18" charset="0"/>
                <a:ea typeface="Times New Roman" panose="02020603050405020304" pitchFamily="18" charset="0"/>
              </a:rPr>
              <a:t>- igranje samo po </a:t>
            </a:r>
            <a:r>
              <a:rPr lang="hr-HR" sz="1400" dirty="0" err="1">
                <a:effectLst/>
                <a:latin typeface="Times New Roman" panose="02020603050405020304" pitchFamily="18" charset="0"/>
                <a:ea typeface="Times New Roman" panose="02020603050405020304" pitchFamily="18" charset="0"/>
              </a:rPr>
              <a:t>forehand</a:t>
            </a:r>
            <a:r>
              <a:rPr lang="hr-HR" sz="1400" dirty="0">
                <a:effectLst/>
                <a:latin typeface="Times New Roman" panose="02020603050405020304" pitchFamily="18" charset="0"/>
                <a:ea typeface="Times New Roman" panose="02020603050405020304" pitchFamily="18" charset="0"/>
              </a:rPr>
              <a:t> polovici stola</a:t>
            </a:r>
          </a:p>
          <a:p>
            <a:pPr marL="0" indent="0">
              <a:buNone/>
            </a:pPr>
            <a:r>
              <a:rPr lang="hr-HR" sz="1400" dirty="0">
                <a:effectLst/>
                <a:latin typeface="Times New Roman" panose="02020603050405020304" pitchFamily="18" charset="0"/>
                <a:ea typeface="Times New Roman" panose="02020603050405020304" pitchFamily="18" charset="0"/>
              </a:rPr>
              <a:t>- igra po cijelom stolu</a:t>
            </a:r>
          </a:p>
          <a:p>
            <a:pPr marL="0" indent="0">
              <a:buNone/>
            </a:pPr>
            <a:r>
              <a:rPr lang="hr-HR" sz="1400" dirty="0">
                <a:effectLst/>
                <a:latin typeface="Times New Roman" panose="02020603050405020304" pitchFamily="18" charset="0"/>
                <a:ea typeface="Times New Roman" panose="02020603050405020304" pitchFamily="18" charset="0"/>
              </a:rPr>
              <a:t>- igra samo F ili B, ili nije bitno</a:t>
            </a:r>
          </a:p>
          <a:p>
            <a:endParaRPr lang="hr-HR" dirty="0"/>
          </a:p>
        </p:txBody>
      </p:sp>
      <p:sp>
        <p:nvSpPr>
          <p:cNvPr id="5" name="Rectangle 23">
            <a:extLst>
              <a:ext uri="{FF2B5EF4-FFF2-40B4-BE49-F238E27FC236}">
                <a16:creationId xmlns:a16="http://schemas.microsoft.com/office/drawing/2014/main" id="{224F79D0-5352-47DA-AD5D-CFEFC036710B}"/>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3">
            <a:extLst>
              <a:ext uri="{FF2B5EF4-FFF2-40B4-BE49-F238E27FC236}">
                <a16:creationId xmlns:a16="http://schemas.microsoft.com/office/drawing/2014/main" id="{8171B72C-82CA-4193-8BDB-56DA46FA9A7A}"/>
              </a:ext>
            </a:extLst>
          </p:cNvPr>
          <p:cNvGrpSpPr>
            <a:grpSpLocks noChangeAspect="1"/>
          </p:cNvGrpSpPr>
          <p:nvPr/>
        </p:nvGrpSpPr>
        <p:grpSpPr bwMode="auto">
          <a:xfrm>
            <a:off x="5861199" y="2452626"/>
            <a:ext cx="5715000" cy="3429000"/>
            <a:chOff x="2198" y="1755"/>
            <a:chExt cx="7200" cy="4320"/>
          </a:xfrm>
        </p:grpSpPr>
        <p:sp>
          <p:nvSpPr>
            <p:cNvPr id="7" name="AutoShape 22">
              <a:extLst>
                <a:ext uri="{FF2B5EF4-FFF2-40B4-BE49-F238E27FC236}">
                  <a16:creationId xmlns:a16="http://schemas.microsoft.com/office/drawing/2014/main" id="{D6238706-059A-4839-8267-E43A13647164}"/>
                </a:ext>
              </a:extLst>
            </p:cNvPr>
            <p:cNvSpPr>
              <a:spLocks noChangeAspect="1" noChangeArrowheads="1" noTextEdit="1"/>
            </p:cNvSpPr>
            <p:nvPr/>
          </p:nvSpPr>
          <p:spPr bwMode="auto">
            <a:xfrm>
              <a:off x="2198" y="1755"/>
              <a:ext cx="7200" cy="4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8" name="AutoShape 21">
              <a:extLst>
                <a:ext uri="{FF2B5EF4-FFF2-40B4-BE49-F238E27FC236}">
                  <a16:creationId xmlns:a16="http://schemas.microsoft.com/office/drawing/2014/main" id="{48A5B405-EA3E-4242-810B-494A59D22C09}"/>
                </a:ext>
              </a:extLst>
            </p:cNvPr>
            <p:cNvSpPr>
              <a:spLocks noChangeArrowheads="1"/>
            </p:cNvSpPr>
            <p:nvPr/>
          </p:nvSpPr>
          <p:spPr bwMode="auto">
            <a:xfrm>
              <a:off x="3350" y="2907"/>
              <a:ext cx="4320" cy="2592"/>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r-HR" dirty="0"/>
            </a:p>
          </p:txBody>
        </p:sp>
        <p:sp>
          <p:nvSpPr>
            <p:cNvPr id="9" name="AutoShape 20">
              <a:extLst>
                <a:ext uri="{FF2B5EF4-FFF2-40B4-BE49-F238E27FC236}">
                  <a16:creationId xmlns:a16="http://schemas.microsoft.com/office/drawing/2014/main" id="{E4DE3319-1A83-475E-A6DB-7542F585DD4F}"/>
                </a:ext>
              </a:extLst>
            </p:cNvPr>
            <p:cNvSpPr>
              <a:spLocks noChangeArrowheads="1"/>
            </p:cNvSpPr>
            <p:nvPr/>
          </p:nvSpPr>
          <p:spPr bwMode="auto">
            <a:xfrm>
              <a:off x="7814" y="3195"/>
              <a:ext cx="461" cy="432"/>
            </a:xfrm>
            <a:prstGeom prst="smileyFace">
              <a:avLst>
                <a:gd name="adj" fmla="val 4653"/>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r-HR"/>
            </a:p>
          </p:txBody>
        </p:sp>
        <p:sp>
          <p:nvSpPr>
            <p:cNvPr id="10" name="AutoShape 19">
              <a:extLst>
                <a:ext uri="{FF2B5EF4-FFF2-40B4-BE49-F238E27FC236}">
                  <a16:creationId xmlns:a16="http://schemas.microsoft.com/office/drawing/2014/main" id="{E9A56C0E-BE18-45AD-8CF8-E4F9425303AE}"/>
                </a:ext>
              </a:extLst>
            </p:cNvPr>
            <p:cNvSpPr>
              <a:spLocks noChangeArrowheads="1"/>
            </p:cNvSpPr>
            <p:nvPr/>
          </p:nvSpPr>
          <p:spPr bwMode="auto">
            <a:xfrm>
              <a:off x="8390" y="3627"/>
              <a:ext cx="432" cy="432"/>
            </a:xfrm>
            <a:prstGeom prst="smileyFace">
              <a:avLst>
                <a:gd name="adj" fmla="val 4653"/>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r-HR"/>
            </a:p>
          </p:txBody>
        </p:sp>
        <p:sp>
          <p:nvSpPr>
            <p:cNvPr id="11" name="AutoShape 18">
              <a:extLst>
                <a:ext uri="{FF2B5EF4-FFF2-40B4-BE49-F238E27FC236}">
                  <a16:creationId xmlns:a16="http://schemas.microsoft.com/office/drawing/2014/main" id="{DFCD4263-06C2-46EA-9AFC-A3BE3BF30D3A}"/>
                </a:ext>
              </a:extLst>
            </p:cNvPr>
            <p:cNvSpPr>
              <a:spLocks noChangeArrowheads="1"/>
            </p:cNvSpPr>
            <p:nvPr/>
          </p:nvSpPr>
          <p:spPr bwMode="auto">
            <a:xfrm>
              <a:off x="8822" y="4203"/>
              <a:ext cx="403" cy="432"/>
            </a:xfrm>
            <a:prstGeom prst="smileyFace">
              <a:avLst>
                <a:gd name="adj" fmla="val 4653"/>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r-HR"/>
            </a:p>
          </p:txBody>
        </p:sp>
        <p:sp>
          <p:nvSpPr>
            <p:cNvPr id="12" name="AutoShape 17">
              <a:extLst>
                <a:ext uri="{FF2B5EF4-FFF2-40B4-BE49-F238E27FC236}">
                  <a16:creationId xmlns:a16="http://schemas.microsoft.com/office/drawing/2014/main" id="{AF7AF47F-69C5-4362-AE80-346BD8D36370}"/>
                </a:ext>
              </a:extLst>
            </p:cNvPr>
            <p:cNvSpPr>
              <a:spLocks noChangeArrowheads="1"/>
            </p:cNvSpPr>
            <p:nvPr/>
          </p:nvSpPr>
          <p:spPr bwMode="auto">
            <a:xfrm>
              <a:off x="2198" y="2907"/>
              <a:ext cx="432" cy="432"/>
            </a:xfrm>
            <a:prstGeom prst="smileyFace">
              <a:avLst>
                <a:gd name="adj" fmla="val 4653"/>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r-HR"/>
            </a:p>
          </p:txBody>
        </p:sp>
        <p:sp>
          <p:nvSpPr>
            <p:cNvPr id="13" name="AutoShape 16">
              <a:extLst>
                <a:ext uri="{FF2B5EF4-FFF2-40B4-BE49-F238E27FC236}">
                  <a16:creationId xmlns:a16="http://schemas.microsoft.com/office/drawing/2014/main" id="{AD2B8748-0770-47F7-8637-E7F36C837938}"/>
                </a:ext>
              </a:extLst>
            </p:cNvPr>
            <p:cNvSpPr>
              <a:spLocks noChangeArrowheads="1"/>
            </p:cNvSpPr>
            <p:nvPr/>
          </p:nvSpPr>
          <p:spPr bwMode="auto">
            <a:xfrm>
              <a:off x="2774" y="4923"/>
              <a:ext cx="403" cy="432"/>
            </a:xfrm>
            <a:prstGeom prst="smileyFace">
              <a:avLst>
                <a:gd name="adj" fmla="val 4653"/>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r-HR"/>
            </a:p>
          </p:txBody>
        </p:sp>
        <p:sp>
          <p:nvSpPr>
            <p:cNvPr id="14" name="AutoShape 15">
              <a:extLst>
                <a:ext uri="{FF2B5EF4-FFF2-40B4-BE49-F238E27FC236}">
                  <a16:creationId xmlns:a16="http://schemas.microsoft.com/office/drawing/2014/main" id="{2BF4E47E-DD96-4642-8811-3D82A22BA779}"/>
                </a:ext>
              </a:extLst>
            </p:cNvPr>
            <p:cNvSpPr>
              <a:spLocks noChangeArrowheads="1"/>
            </p:cNvSpPr>
            <p:nvPr/>
          </p:nvSpPr>
          <p:spPr bwMode="auto">
            <a:xfrm>
              <a:off x="2486" y="4347"/>
              <a:ext cx="403" cy="432"/>
            </a:xfrm>
            <a:prstGeom prst="smileyFace">
              <a:avLst>
                <a:gd name="adj" fmla="val 4653"/>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r-HR"/>
            </a:p>
          </p:txBody>
        </p:sp>
        <p:sp>
          <p:nvSpPr>
            <p:cNvPr id="15" name="Oval 14">
              <a:extLst>
                <a:ext uri="{FF2B5EF4-FFF2-40B4-BE49-F238E27FC236}">
                  <a16:creationId xmlns:a16="http://schemas.microsoft.com/office/drawing/2014/main" id="{410FC52D-5831-43AD-80CC-9AB06D5DA093}"/>
                </a:ext>
              </a:extLst>
            </p:cNvPr>
            <p:cNvSpPr>
              <a:spLocks noChangeArrowheads="1"/>
            </p:cNvSpPr>
            <p:nvPr/>
          </p:nvSpPr>
          <p:spPr bwMode="auto">
            <a:xfrm>
              <a:off x="3609" y="5067"/>
              <a:ext cx="173"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r-HR"/>
            </a:p>
          </p:txBody>
        </p:sp>
        <p:sp>
          <p:nvSpPr>
            <p:cNvPr id="16" name="AutoShape 13">
              <a:extLst>
                <a:ext uri="{FF2B5EF4-FFF2-40B4-BE49-F238E27FC236}">
                  <a16:creationId xmlns:a16="http://schemas.microsoft.com/office/drawing/2014/main" id="{24E43816-F034-4782-81FC-4BC41D918A48}"/>
                </a:ext>
              </a:extLst>
            </p:cNvPr>
            <p:cNvSpPr>
              <a:spLocks noChangeArrowheads="1"/>
            </p:cNvSpPr>
            <p:nvPr/>
          </p:nvSpPr>
          <p:spPr bwMode="auto">
            <a:xfrm rot="16200000">
              <a:off x="7163" y="1974"/>
              <a:ext cx="1074" cy="924"/>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r-HR"/>
            </a:p>
          </p:txBody>
        </p:sp>
        <p:sp>
          <p:nvSpPr>
            <p:cNvPr id="17" name="Line 12">
              <a:extLst>
                <a:ext uri="{FF2B5EF4-FFF2-40B4-BE49-F238E27FC236}">
                  <a16:creationId xmlns:a16="http://schemas.microsoft.com/office/drawing/2014/main" id="{565C15BA-97FF-4998-A80E-F2E8871FB8CF}"/>
                </a:ext>
              </a:extLst>
            </p:cNvPr>
            <p:cNvSpPr>
              <a:spLocks noChangeShapeType="1"/>
            </p:cNvSpPr>
            <p:nvPr/>
          </p:nvSpPr>
          <p:spPr bwMode="auto">
            <a:xfrm flipV="1">
              <a:off x="4177" y="4491"/>
              <a:ext cx="901" cy="4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8" name="Line 11">
              <a:extLst>
                <a:ext uri="{FF2B5EF4-FFF2-40B4-BE49-F238E27FC236}">
                  <a16:creationId xmlns:a16="http://schemas.microsoft.com/office/drawing/2014/main" id="{28A3141F-5245-4626-80D5-C75782AFA1D8}"/>
                </a:ext>
              </a:extLst>
            </p:cNvPr>
            <p:cNvSpPr>
              <a:spLocks noChangeShapeType="1"/>
            </p:cNvSpPr>
            <p:nvPr/>
          </p:nvSpPr>
          <p:spPr bwMode="auto">
            <a:xfrm>
              <a:off x="5366" y="2907"/>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9" name="Line 10">
              <a:extLst>
                <a:ext uri="{FF2B5EF4-FFF2-40B4-BE49-F238E27FC236}">
                  <a16:creationId xmlns:a16="http://schemas.microsoft.com/office/drawing/2014/main" id="{7766D074-A6CC-4424-B3E0-E6CDE13E0D29}"/>
                </a:ext>
              </a:extLst>
            </p:cNvPr>
            <p:cNvSpPr>
              <a:spLocks noChangeShapeType="1"/>
            </p:cNvSpPr>
            <p:nvPr/>
          </p:nvSpPr>
          <p:spPr bwMode="auto">
            <a:xfrm>
              <a:off x="5617" y="2897"/>
              <a:ext cx="0"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0" name="Line 9">
              <a:extLst>
                <a:ext uri="{FF2B5EF4-FFF2-40B4-BE49-F238E27FC236}">
                  <a16:creationId xmlns:a16="http://schemas.microsoft.com/office/drawing/2014/main" id="{BB501F22-FACA-4D30-B3A1-7E411B2ED939}"/>
                </a:ext>
              </a:extLst>
            </p:cNvPr>
            <p:cNvSpPr>
              <a:spLocks noChangeShapeType="1"/>
            </p:cNvSpPr>
            <p:nvPr/>
          </p:nvSpPr>
          <p:spPr bwMode="auto">
            <a:xfrm>
              <a:off x="3313" y="4193"/>
              <a:ext cx="18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1" name="Line 8">
              <a:extLst>
                <a:ext uri="{FF2B5EF4-FFF2-40B4-BE49-F238E27FC236}">
                  <a16:creationId xmlns:a16="http://schemas.microsoft.com/office/drawing/2014/main" id="{92AA8B7D-ABDE-4FD8-8D0F-379D900C72B1}"/>
                </a:ext>
              </a:extLst>
            </p:cNvPr>
            <p:cNvSpPr>
              <a:spLocks noChangeShapeType="1"/>
            </p:cNvSpPr>
            <p:nvPr/>
          </p:nvSpPr>
          <p:spPr bwMode="auto">
            <a:xfrm>
              <a:off x="5905" y="4193"/>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2" name="Line 7">
              <a:extLst>
                <a:ext uri="{FF2B5EF4-FFF2-40B4-BE49-F238E27FC236}">
                  <a16:creationId xmlns:a16="http://schemas.microsoft.com/office/drawing/2014/main" id="{F93F45F7-7D26-414F-9462-D341ED201C4D}"/>
                </a:ext>
              </a:extLst>
            </p:cNvPr>
            <p:cNvSpPr>
              <a:spLocks noChangeShapeType="1"/>
            </p:cNvSpPr>
            <p:nvPr/>
          </p:nvSpPr>
          <p:spPr bwMode="auto">
            <a:xfrm>
              <a:off x="6049" y="3905"/>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3" name="Line 6">
              <a:extLst>
                <a:ext uri="{FF2B5EF4-FFF2-40B4-BE49-F238E27FC236}">
                  <a16:creationId xmlns:a16="http://schemas.microsoft.com/office/drawing/2014/main" id="{B06A70E3-0F1E-4F3C-82D4-BD7C6FEB2E8F}"/>
                </a:ext>
              </a:extLst>
            </p:cNvPr>
            <p:cNvSpPr>
              <a:spLocks noChangeShapeType="1"/>
            </p:cNvSpPr>
            <p:nvPr/>
          </p:nvSpPr>
          <p:spPr bwMode="auto">
            <a:xfrm flipV="1">
              <a:off x="6049" y="3329"/>
              <a:ext cx="1296"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4" name="Line 5">
              <a:extLst>
                <a:ext uri="{FF2B5EF4-FFF2-40B4-BE49-F238E27FC236}">
                  <a16:creationId xmlns:a16="http://schemas.microsoft.com/office/drawing/2014/main" id="{19DA9B31-BFAD-4F66-8CE9-0B07D54204BF}"/>
                </a:ext>
              </a:extLst>
            </p:cNvPr>
            <p:cNvSpPr>
              <a:spLocks noChangeShapeType="1"/>
            </p:cNvSpPr>
            <p:nvPr/>
          </p:nvSpPr>
          <p:spPr bwMode="auto">
            <a:xfrm>
              <a:off x="5616" y="2894"/>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5" name="Line 4">
              <a:extLst>
                <a:ext uri="{FF2B5EF4-FFF2-40B4-BE49-F238E27FC236}">
                  <a16:creationId xmlns:a16="http://schemas.microsoft.com/office/drawing/2014/main" id="{5387CF73-D2D0-4520-8F42-650D87A710BF}"/>
                </a:ext>
              </a:extLst>
            </p:cNvPr>
            <p:cNvSpPr>
              <a:spLocks noChangeShapeType="1"/>
            </p:cNvSpPr>
            <p:nvPr/>
          </p:nvSpPr>
          <p:spPr bwMode="auto">
            <a:xfrm>
              <a:off x="5501" y="2894"/>
              <a:ext cx="0"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a:p>
          </p:txBody>
        </p:sp>
      </p:grpSp>
      <p:sp>
        <p:nvSpPr>
          <p:cNvPr id="26" name="AutoShape 24">
            <a:extLst>
              <a:ext uri="{FF2B5EF4-FFF2-40B4-BE49-F238E27FC236}">
                <a16:creationId xmlns:a16="http://schemas.microsoft.com/office/drawing/2014/main" id="{CA9450C6-4ED4-47F2-A068-78F10AA781E8}"/>
              </a:ext>
            </a:extLst>
          </p:cNvPr>
          <p:cNvSpPr>
            <a:spLocks noChangeArrowheads="1"/>
          </p:cNvSpPr>
          <p:nvPr/>
        </p:nvSpPr>
        <p:spPr bwMode="auto">
          <a:xfrm rot="5400000">
            <a:off x="6325565" y="5532289"/>
            <a:ext cx="852487" cy="7334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r-HR"/>
          </a:p>
        </p:txBody>
      </p:sp>
      <p:sp>
        <p:nvSpPr>
          <p:cNvPr id="27" name="AutoShape 25">
            <a:extLst>
              <a:ext uri="{FF2B5EF4-FFF2-40B4-BE49-F238E27FC236}">
                <a16:creationId xmlns:a16="http://schemas.microsoft.com/office/drawing/2014/main" id="{57085EA9-5D1D-45D9-A526-FB1E0CD85F24}"/>
              </a:ext>
            </a:extLst>
          </p:cNvPr>
          <p:cNvSpPr>
            <a:spLocks noChangeArrowheads="1"/>
          </p:cNvSpPr>
          <p:nvPr/>
        </p:nvSpPr>
        <p:spPr bwMode="auto">
          <a:xfrm>
            <a:off x="5892092" y="3917008"/>
            <a:ext cx="342900" cy="342900"/>
          </a:xfrm>
          <a:prstGeom prst="smileyFace">
            <a:avLst>
              <a:gd name="adj" fmla="val 4653"/>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90395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4" name="Rectangle 16393">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2E64091-66F8-49F2-81C7-1B0984B2FF4B}"/>
              </a:ext>
            </a:extLst>
          </p:cNvPr>
          <p:cNvSpPr>
            <a:spLocks noGrp="1"/>
          </p:cNvSpPr>
          <p:nvPr>
            <p:ph type="title"/>
          </p:nvPr>
        </p:nvSpPr>
        <p:spPr>
          <a:xfrm>
            <a:off x="630918" y="643465"/>
            <a:ext cx="3895359" cy="3772892"/>
          </a:xfrm>
        </p:spPr>
        <p:txBody>
          <a:bodyPr anchor="b">
            <a:normAutofit/>
          </a:bodyPr>
          <a:lstStyle/>
          <a:p>
            <a:r>
              <a:rPr lang="hr-HR" sz="1400" dirty="0">
                <a:effectLst/>
                <a:latin typeface="Times New Roman" panose="02020603050405020304" pitchFamily="18" charset="0"/>
                <a:ea typeface="Times New Roman" panose="02020603050405020304" pitchFamily="18" charset="0"/>
              </a:rPr>
              <a:t>Djeca pozitivno reagiraju na sve sportove, pogotovo ako su prezentirani s puno ljubavi entuzijazma i naravno kroz igru. Natjecateljski dio također igra veliku ulogu hoće li se dijete nastaviti  baviti određenim sportom, a kod stolnog tenisa nema prepreka da se sa njime bave od rane mladosti do duboke starosti.</a:t>
            </a:r>
            <a:br>
              <a:rPr lang="hr-HR" sz="1400" dirty="0">
                <a:effectLst/>
                <a:latin typeface="Times New Roman" panose="02020603050405020304" pitchFamily="18" charset="0"/>
                <a:ea typeface="Times New Roman" panose="02020603050405020304" pitchFamily="18" charset="0"/>
              </a:rPr>
            </a:br>
            <a:endParaRPr lang="hr-HR" sz="1400" dirty="0"/>
          </a:p>
        </p:txBody>
      </p:sp>
      <p:sp>
        <p:nvSpPr>
          <p:cNvPr id="16396"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934A675B-2875-4662-953E-EF548D8A19DF}"/>
              </a:ext>
            </a:extLst>
          </p:cNvPr>
          <p:cNvSpPr>
            <a:spLocks noGrp="1"/>
          </p:cNvSpPr>
          <p:nvPr>
            <p:ph idx="1"/>
          </p:nvPr>
        </p:nvSpPr>
        <p:spPr>
          <a:xfrm>
            <a:off x="630936" y="2807167"/>
            <a:ext cx="3895522" cy="3386399"/>
          </a:xfrm>
        </p:spPr>
        <p:txBody>
          <a:bodyPr>
            <a:normAutofit/>
          </a:bodyPr>
          <a:lstStyle/>
          <a:p>
            <a:pPr marL="0" indent="0">
              <a:buNone/>
            </a:pPr>
            <a:endParaRPr lang="hr-HR" sz="2200" dirty="0"/>
          </a:p>
          <a:p>
            <a:pPr marL="0" indent="0">
              <a:buNone/>
            </a:pPr>
            <a:endParaRPr lang="hr-HR" sz="2200" dirty="0"/>
          </a:p>
          <a:p>
            <a:pPr marL="0" indent="0">
              <a:buNone/>
            </a:pPr>
            <a:endParaRPr lang="hr-HR" sz="2200" dirty="0"/>
          </a:p>
          <a:p>
            <a:pPr marL="0" indent="0">
              <a:buNone/>
            </a:pPr>
            <a:r>
              <a:rPr lang="hr-HR" sz="2200" dirty="0"/>
              <a:t>      </a:t>
            </a:r>
          </a:p>
        </p:txBody>
      </p:sp>
      <p:pic>
        <p:nvPicPr>
          <p:cNvPr id="16386" name="Slika 10" descr="RTL.hr">
            <a:extLst>
              <a:ext uri="{FF2B5EF4-FFF2-40B4-BE49-F238E27FC236}">
                <a16:creationId xmlns:a16="http://schemas.microsoft.com/office/drawing/2014/main" id="{927D8DDD-4B04-40B5-B4E5-83702495C7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2624" y="342900"/>
            <a:ext cx="3099816" cy="3099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Slika 5" descr="Dobne granice za stolni tenis – Kineske gume">
            <a:extLst>
              <a:ext uri="{FF2B5EF4-FFF2-40B4-BE49-F238E27FC236}">
                <a16:creationId xmlns:a16="http://schemas.microsoft.com/office/drawing/2014/main" id="{11C7E2A8-75B5-4C57-A07F-02E93A87E2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47888" y="226302"/>
            <a:ext cx="3785616" cy="25191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descr="Slika na kojoj se prikazuje osoba, sport&#10;&#10;Opis je automatski generiran">
            <a:extLst>
              <a:ext uri="{FF2B5EF4-FFF2-40B4-BE49-F238E27FC236}">
                <a16:creationId xmlns:a16="http://schemas.microsoft.com/office/drawing/2014/main" id="{B38EA279-69AA-4097-9FB1-1A0F5EB14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2795538"/>
            <a:ext cx="3725018" cy="3230399"/>
          </a:xfrm>
          <a:prstGeom prst="rect">
            <a:avLst/>
          </a:prstGeom>
        </p:spPr>
      </p:pic>
      <p:pic>
        <p:nvPicPr>
          <p:cNvPr id="1026" name="Picture 2" descr="Može biti slika sljedećeg: 2 ljudi i u zatvorenom">
            <a:extLst>
              <a:ext uri="{FF2B5EF4-FFF2-40B4-BE49-F238E27FC236}">
                <a16:creationId xmlns:a16="http://schemas.microsoft.com/office/drawing/2014/main" id="{2E32E4B9-655E-4840-A741-BDD76B99B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624" y="3572451"/>
            <a:ext cx="3099816" cy="24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2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8067D0-73C0-46A0-88AD-738DEF841E27}"/>
              </a:ext>
            </a:extLst>
          </p:cNvPr>
          <p:cNvSpPr>
            <a:spLocks noGrp="1"/>
          </p:cNvSpPr>
          <p:nvPr>
            <p:ph type="title"/>
          </p:nvPr>
        </p:nvSpPr>
        <p:spPr/>
        <p:txBody>
          <a:bodyPr/>
          <a:lstStyle/>
          <a:p>
            <a:pPr algn="ctr"/>
            <a:r>
              <a:rPr lang="hr-HR" dirty="0"/>
              <a:t>HVALA NA PAŽNJI</a:t>
            </a:r>
          </a:p>
        </p:txBody>
      </p:sp>
      <p:sp>
        <p:nvSpPr>
          <p:cNvPr id="3" name="Rezervirano mjesto sadržaja 2">
            <a:extLst>
              <a:ext uri="{FF2B5EF4-FFF2-40B4-BE49-F238E27FC236}">
                <a16:creationId xmlns:a16="http://schemas.microsoft.com/office/drawing/2014/main" id="{3D3F7B9E-D7A0-4DE0-958F-F9901E448F4F}"/>
              </a:ext>
            </a:extLst>
          </p:cNvPr>
          <p:cNvSpPr>
            <a:spLocks noGrp="1"/>
          </p:cNvSpPr>
          <p:nvPr>
            <p:ph idx="1"/>
          </p:nvPr>
        </p:nvSpPr>
        <p:spPr/>
        <p:txBody>
          <a:bodyPr/>
          <a:lstStyle/>
          <a:p>
            <a:r>
              <a:rPr lang="hr-HR" dirty="0"/>
              <a:t>FOTOGRAFIJE: </a:t>
            </a:r>
            <a:r>
              <a:rPr lang="hr-HR" sz="1800" dirty="0"/>
              <a:t>ERVIN BAJUK</a:t>
            </a:r>
          </a:p>
          <a:p>
            <a:r>
              <a:rPr lang="hr-HR" dirty="0"/>
              <a:t>LITERATURA:</a:t>
            </a:r>
            <a:r>
              <a:rPr lang="hr-HR" sz="1800" b="1" i="0" u="none" strike="noStrike" dirty="0">
                <a:solidFill>
                  <a:srgbClr val="000000"/>
                </a:solidFill>
                <a:effectLst/>
                <a:latin typeface="Arial" panose="020B0604020202020204" pitchFamily="34" charset="0"/>
              </a:rPr>
              <a:t> </a:t>
            </a:r>
            <a:r>
              <a:rPr lang="hr-HR" sz="1800" i="0" u="none" strike="noStrike" dirty="0">
                <a:solidFill>
                  <a:srgbClr val="000000"/>
                </a:solidFill>
                <a:effectLst/>
                <a:latin typeface="Arial" panose="020B0604020202020204" pitchFamily="34" charset="0"/>
              </a:rPr>
              <a:t>Stolni tenis - tehnika ,  Radivoj </a:t>
            </a:r>
            <a:r>
              <a:rPr lang="hr-HR" sz="1800" dirty="0" err="1">
                <a:solidFill>
                  <a:srgbClr val="000000"/>
                </a:solidFill>
                <a:latin typeface="Arial" panose="020B0604020202020204" pitchFamily="34" charset="0"/>
              </a:rPr>
              <a:t>H</a:t>
            </a:r>
            <a:r>
              <a:rPr lang="hr-HR" sz="1800" i="0" u="none" strike="noStrike" dirty="0" err="1">
                <a:solidFill>
                  <a:srgbClr val="000000"/>
                </a:solidFill>
                <a:effectLst/>
                <a:latin typeface="Arial" panose="020B0604020202020204" pitchFamily="34" charset="0"/>
              </a:rPr>
              <a:t>udetz</a:t>
            </a:r>
            <a:endParaRPr lang="hr-HR" sz="1200" i="0" u="none" strike="noStrike" dirty="0">
              <a:solidFill>
                <a:srgbClr val="333333"/>
              </a:solidFill>
              <a:effectLst/>
              <a:latin typeface="Arial" panose="020B0604020202020204" pitchFamily="34" charset="0"/>
            </a:endParaRPr>
          </a:p>
          <a:p>
            <a:endParaRPr lang="hr-HR" sz="1800" b="1" i="0" u="none" strike="noStrike" dirty="0">
              <a:solidFill>
                <a:srgbClr val="000000"/>
              </a:solidFill>
              <a:effectLst/>
              <a:latin typeface="Arial" panose="020B0604020202020204" pitchFamily="34" charset="0"/>
            </a:endParaRPr>
          </a:p>
          <a:p>
            <a:endParaRPr lang="hr-HR" dirty="0"/>
          </a:p>
        </p:txBody>
      </p:sp>
      <p:pic>
        <p:nvPicPr>
          <p:cNvPr id="5" name="Slika 4" descr="Slika na kojoj se prikazuje stol, stol za stolni tenis, osoba, namještaj&#10;&#10;Opis je automatski generiran">
            <a:extLst>
              <a:ext uri="{FF2B5EF4-FFF2-40B4-BE49-F238E27FC236}">
                <a16:creationId xmlns:a16="http://schemas.microsoft.com/office/drawing/2014/main" id="{4536D7DA-AB81-4D26-A6AA-DC89CDD03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404" y="2948526"/>
            <a:ext cx="4591675" cy="2587301"/>
          </a:xfrm>
          <a:prstGeom prst="rect">
            <a:avLst/>
          </a:prstGeom>
        </p:spPr>
      </p:pic>
    </p:spTree>
    <p:extLst>
      <p:ext uri="{BB962C8B-B14F-4D97-AF65-F5344CB8AC3E}">
        <p14:creationId xmlns:p14="http://schemas.microsoft.com/office/powerpoint/2010/main" val="49470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5F6457F-12A7-4F29-8082-0E51D3DBF820}"/>
              </a:ext>
            </a:extLst>
          </p:cNvPr>
          <p:cNvSpPr>
            <a:spLocks noGrp="1"/>
          </p:cNvSpPr>
          <p:nvPr>
            <p:ph type="title"/>
          </p:nvPr>
        </p:nvSpPr>
        <p:spPr>
          <a:xfrm>
            <a:off x="640080" y="325369"/>
            <a:ext cx="4368602" cy="1956841"/>
          </a:xfrm>
        </p:spPr>
        <p:txBody>
          <a:bodyPr anchor="b">
            <a:normAutofit/>
          </a:bodyPr>
          <a:lstStyle/>
          <a:p>
            <a:r>
              <a:rPr lang="hr-HR" sz="4200" b="1" i="1" dirty="0">
                <a:effectLst/>
                <a:latin typeface="Times New Roman" panose="02020603050405020304" pitchFamily="18" charset="0"/>
                <a:ea typeface="Times New Roman" panose="02020603050405020304" pitchFamily="18" charset="0"/>
              </a:rPr>
              <a:t>Povijest stolnog tenisa</a:t>
            </a:r>
            <a:br>
              <a:rPr lang="hr-HR" sz="4200" dirty="0">
                <a:effectLst/>
                <a:latin typeface="Times New Roman" panose="02020603050405020304" pitchFamily="18" charset="0"/>
                <a:ea typeface="Times New Roman" panose="02020603050405020304" pitchFamily="18" charset="0"/>
              </a:rPr>
            </a:br>
            <a:endParaRPr lang="hr-HR" sz="4200" dirty="0"/>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BEF1E6D2-244A-4701-B004-87B3D57EBE30}"/>
              </a:ext>
            </a:extLst>
          </p:cNvPr>
          <p:cNvSpPr>
            <a:spLocks noGrp="1"/>
          </p:cNvSpPr>
          <p:nvPr>
            <p:ph idx="1"/>
          </p:nvPr>
        </p:nvSpPr>
        <p:spPr>
          <a:xfrm>
            <a:off x="640080" y="2023353"/>
            <a:ext cx="5215971" cy="4396902"/>
          </a:xfrm>
        </p:spPr>
        <p:txBody>
          <a:bodyPr>
            <a:normAutofit/>
          </a:bodyPr>
          <a:lstStyle/>
          <a:p>
            <a:endParaRPr lang="hr-HR" sz="1000" dirty="0">
              <a:effectLst/>
              <a:latin typeface="Times New Roman" panose="02020603050405020304" pitchFamily="18" charset="0"/>
              <a:ea typeface="Times New Roman" panose="02020603050405020304" pitchFamily="18" charset="0"/>
            </a:endParaRPr>
          </a:p>
          <a:p>
            <a:endParaRPr lang="hr-HR" sz="1000" dirty="0">
              <a:latin typeface="Times New Roman" panose="02020603050405020304" pitchFamily="18" charset="0"/>
              <a:ea typeface="Times New Roman" panose="02020603050405020304" pitchFamily="18" charset="0"/>
            </a:endParaRPr>
          </a:p>
          <a:p>
            <a:r>
              <a:rPr lang="hr-HR" sz="1400" dirty="0">
                <a:effectLst/>
                <a:latin typeface="Times New Roman" panose="02020603050405020304" pitchFamily="18" charset="0"/>
                <a:ea typeface="Times New Roman" panose="02020603050405020304" pitchFamily="18" charset="0"/>
              </a:rPr>
              <a:t>Počeci stolnog tenisa  kakvog danas poznajemo mogu se pratiti od 1880-tih godine kada je viktorijanska klasa u večernjim satima kao razbibrigu igrala igru oponašanja tenisa na stolovima koristeći različite predmete iz kuće (mreža-knjige, reket-kutije za cigarete, loptica-čep od šampanjca). Igra je postajala sve popularnija, počinju se javljati prvi reketi a igra dobiva nadimak Ping-Pong. Prvu celuloidnu lopticu izradio je James </a:t>
            </a:r>
            <a:r>
              <a:rPr lang="hr-HR" sz="1400" dirty="0" err="1">
                <a:effectLst/>
                <a:latin typeface="Times New Roman" panose="02020603050405020304" pitchFamily="18" charset="0"/>
                <a:ea typeface="Times New Roman" panose="02020603050405020304" pitchFamily="18" charset="0"/>
              </a:rPr>
              <a:t>Gibb</a:t>
            </a:r>
            <a:r>
              <a:rPr lang="hr-HR" sz="1400" dirty="0">
                <a:effectLst/>
                <a:latin typeface="Times New Roman" panose="02020603050405020304" pitchFamily="18" charset="0"/>
                <a:ea typeface="Times New Roman" panose="02020603050405020304" pitchFamily="18" charset="0"/>
              </a:rPr>
              <a:t> 1901., a E. C. </a:t>
            </a:r>
            <a:r>
              <a:rPr lang="hr-HR" sz="1400" dirty="0" err="1">
                <a:effectLst/>
                <a:latin typeface="Times New Roman" panose="02020603050405020304" pitchFamily="18" charset="0"/>
                <a:ea typeface="Times New Roman" panose="02020603050405020304" pitchFamily="18" charset="0"/>
              </a:rPr>
              <a:t>Goode</a:t>
            </a:r>
            <a:r>
              <a:rPr lang="hr-HR" sz="1400" dirty="0">
                <a:effectLst/>
                <a:latin typeface="Times New Roman" panose="02020603050405020304" pitchFamily="18" charset="0"/>
                <a:ea typeface="Times New Roman" panose="02020603050405020304" pitchFamily="18" charset="0"/>
              </a:rPr>
              <a:t> prvi moderni reket 1903.Počinju se organizirati turniri, pa i neslužbeno svjetsko prvenstvo 1902. godine. Popularnost mu raste i 1921 osniva se Stolnoteniska udruga, a 1926. Svjetska stolnoteniska federacija (ITTF). Prvo službeno svjetsko prvenstvo bilo je 1926. u Londonu. Veliku promjenu u igru uvodi reket sa slojem spužve ispod gume čime se omogućuje veća rotacija i brzina loptice. Stolni tenis je 1988. godine predstavljen kao olimpijski sport. ITTF 2000. godine donosi nova pravila kako bi igra bila prihvatljivija televizijskoj publici; povećane su dimenzije loptice, sustav bodovanja promijenjen je sa 21 na 11, zabranjeno je sakrivanje loptice kod serviranja, a sve to u svrhu usporenja igre, duže izmjene loptice između igrača, dinamike i napetosti.</a:t>
            </a:r>
          </a:p>
          <a:p>
            <a:endParaRPr lang="hr-HR" sz="1000" dirty="0"/>
          </a:p>
        </p:txBody>
      </p:sp>
      <p:pic>
        <p:nvPicPr>
          <p:cNvPr id="5124" name="Picture 4" descr="Može biti slika sljedećeg: 4 ljudi i u zatvorenom">
            <a:extLst>
              <a:ext uri="{FF2B5EF4-FFF2-40B4-BE49-F238E27FC236}">
                <a16:creationId xmlns:a16="http://schemas.microsoft.com/office/drawing/2014/main" id="{5D262D2E-FB22-4712-9AA5-5D98D9F28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303789"/>
            <a:ext cx="5856051" cy="404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75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791BCBE-7A7A-4C62-8C05-0FDD80F5749B}"/>
              </a:ext>
            </a:extLst>
          </p:cNvPr>
          <p:cNvSpPr>
            <a:spLocks noGrp="1"/>
          </p:cNvSpPr>
          <p:nvPr>
            <p:ph type="title"/>
          </p:nvPr>
        </p:nvSpPr>
        <p:spPr>
          <a:xfrm>
            <a:off x="841248" y="548640"/>
            <a:ext cx="3600860" cy="5431536"/>
          </a:xfrm>
        </p:spPr>
        <p:txBody>
          <a:bodyPr>
            <a:normAutofit/>
          </a:bodyPr>
          <a:lstStyle/>
          <a:p>
            <a:r>
              <a:rPr lang="hr-HR" sz="2400" b="1" i="1" dirty="0">
                <a:effectLst/>
                <a:latin typeface="Times New Roman" panose="02020603050405020304" pitchFamily="18" charset="0"/>
                <a:ea typeface="Times New Roman" panose="02020603050405020304" pitchFamily="18" charset="0"/>
              </a:rPr>
              <a:t>Pravila stolnog tenisa </a:t>
            </a:r>
            <a:br>
              <a:rPr lang="hr-HR" sz="3400" b="1" i="1" dirty="0">
                <a:effectLst/>
                <a:latin typeface="Times New Roman" panose="02020603050405020304" pitchFamily="18" charset="0"/>
                <a:ea typeface="Times New Roman" panose="02020603050405020304" pitchFamily="18" charset="0"/>
              </a:rPr>
            </a:br>
            <a:br>
              <a:rPr lang="hr-HR" sz="3400" b="1" i="1" dirty="0">
                <a:effectLst/>
                <a:latin typeface="Times New Roman" panose="02020603050405020304" pitchFamily="18" charset="0"/>
                <a:ea typeface="Times New Roman" panose="02020603050405020304" pitchFamily="18" charset="0"/>
              </a:rPr>
            </a:br>
            <a:r>
              <a:rPr lang="hr-HR" sz="2000" dirty="0">
                <a:effectLst/>
                <a:latin typeface="Times New Roman" panose="02020603050405020304" pitchFamily="18" charset="0"/>
                <a:ea typeface="Times New Roman" panose="02020603050405020304" pitchFamily="18" charset="0"/>
              </a:rPr>
              <a:t>Stolni tenis je sport u kojem se natječu dva (ili 4 - parovi) igrača koji udaraju lopticu reketom na stolu za stolni tenis </a:t>
            </a:r>
            <a:br>
              <a:rPr lang="hr-HR" sz="3400" dirty="0">
                <a:effectLst/>
                <a:latin typeface="Times New Roman" panose="02020603050405020304" pitchFamily="18" charset="0"/>
                <a:ea typeface="Times New Roman" panose="02020603050405020304" pitchFamily="18" charset="0"/>
              </a:rPr>
            </a:br>
            <a:endParaRPr lang="hr-HR" sz="3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366F5367-6B2E-49F7-9526-4CA607FB30B5}"/>
              </a:ext>
            </a:extLst>
          </p:cNvPr>
          <p:cNvSpPr>
            <a:spLocks noGrp="1"/>
          </p:cNvSpPr>
          <p:nvPr>
            <p:ph idx="1"/>
          </p:nvPr>
        </p:nvSpPr>
        <p:spPr>
          <a:xfrm>
            <a:off x="5457158" y="425631"/>
            <a:ext cx="6224335" cy="5858437"/>
          </a:xfrm>
        </p:spPr>
        <p:txBody>
          <a:bodyPr anchor="ctr">
            <a:normAutofit fontScale="92500" lnSpcReduction="20000"/>
          </a:bodyPr>
          <a:lstStyle/>
          <a:p>
            <a:pPr marL="0" indent="0">
              <a:buNone/>
            </a:pPr>
            <a:r>
              <a:rPr lang="hr-HR" sz="1500" b="1" dirty="0">
                <a:effectLst/>
                <a:latin typeface="Times New Roman" panose="02020603050405020304" pitchFamily="18" charset="0"/>
                <a:ea typeface="Times New Roman" panose="02020603050405020304" pitchFamily="18" charset="0"/>
              </a:rPr>
              <a:t>Stol: </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pravokutnik 2,74 m dug , 1,525 m širok i 76 cm visok</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materijal takav da loptica puštena sa 30 cm odskoči 23 cm</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površina tamne jednolične boje (tamno plava ili zelena) podijeljena na dva jednaka dijela mrežicom.</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za igru parova svako je polje podijeljeno u dva jednaka </a:t>
            </a:r>
            <a:r>
              <a:rPr lang="hr-HR" sz="1500" dirty="0" err="1">
                <a:effectLst/>
                <a:latin typeface="Times New Roman" panose="02020603050405020304" pitchFamily="18" charset="0"/>
                <a:ea typeface="Times New Roman" panose="02020603050405020304" pitchFamily="18" charset="0"/>
              </a:rPr>
              <a:t>polupolja</a:t>
            </a:r>
            <a:r>
              <a:rPr lang="hr-HR" sz="1500" dirty="0">
                <a:effectLst/>
                <a:latin typeface="Times New Roman" panose="02020603050405020304" pitchFamily="18" charset="0"/>
                <a:ea typeface="Times New Roman" panose="02020603050405020304" pitchFamily="18" charset="0"/>
              </a:rPr>
              <a:t> </a:t>
            </a:r>
          </a:p>
          <a:p>
            <a:pPr marL="0" indent="0">
              <a:buNone/>
            </a:pPr>
            <a:r>
              <a:rPr lang="hr-HR" sz="1500" b="1" dirty="0">
                <a:effectLst/>
                <a:latin typeface="Times New Roman" panose="02020603050405020304" pitchFamily="18" charset="0"/>
                <a:ea typeface="Times New Roman" panose="02020603050405020304" pitchFamily="18" charset="0"/>
              </a:rPr>
              <a:t>Mreža:</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sastoji se od mreže, dijela za pričvršćivanje stalka i spone za učvršćivanje za stol</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vrh mreže mora cijelom svojom dužinom biti 15,25 cm iznad površine igranja</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donji dio mreže mora biti što bliže površini stola, a krajevi držačima </a:t>
            </a:r>
          </a:p>
          <a:p>
            <a:pPr marL="0" indent="0">
              <a:buNone/>
            </a:pPr>
            <a:r>
              <a:rPr lang="hr-HR" sz="1500" b="1" dirty="0">
                <a:effectLst/>
                <a:latin typeface="Times New Roman" panose="02020603050405020304" pitchFamily="18" charset="0"/>
                <a:ea typeface="Times New Roman" panose="02020603050405020304" pitchFamily="18" charset="0"/>
              </a:rPr>
              <a:t>Loptica:</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okrugla, promjera 40 mm</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teška 2,7 g</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celuloidna, bijele ili narančaste boje bez sjaja </a:t>
            </a:r>
          </a:p>
          <a:p>
            <a:pPr marL="0" indent="0">
              <a:buNone/>
            </a:pPr>
            <a:r>
              <a:rPr lang="hr-HR" sz="1500" b="1" dirty="0">
                <a:effectLst/>
                <a:latin typeface="Times New Roman" panose="02020603050405020304" pitchFamily="18" charset="0"/>
                <a:ea typeface="Times New Roman" panose="02020603050405020304" pitchFamily="18" charset="0"/>
              </a:rPr>
              <a:t>Reket:</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bilo koje veličine, oblika, težine, ali plohe moraju biti krute i ravne</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sastav debljine plohe reketa mora biti 85% drvo</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strana plohe za udaranje mora biti prekrivena gumom koja ne smije biti deblja od 4 mm</a:t>
            </a:r>
          </a:p>
          <a:p>
            <a:pPr marL="342900" lvl="0" indent="-342900">
              <a:buFont typeface="Symbol" panose="05050102010706020507" pitchFamily="18" charset="2"/>
              <a:buBlip>
                <a:blip r:embed="rId2"/>
              </a:buBlip>
              <a:tabLst>
                <a:tab pos="457200" algn="l"/>
              </a:tabLst>
            </a:pPr>
            <a:r>
              <a:rPr lang="hr-HR" sz="1500" dirty="0">
                <a:effectLst/>
                <a:latin typeface="Times New Roman" panose="02020603050405020304" pitchFamily="18" charset="0"/>
                <a:ea typeface="Times New Roman" panose="02020603050405020304" pitchFamily="18" charset="0"/>
              </a:rPr>
              <a:t>površina guma mora biti jednake debljine, bez sjaja, jasno crvena na jednoj strani i crna na drugoj strani</a:t>
            </a:r>
          </a:p>
          <a:p>
            <a:endParaRPr lang="hr-HR" sz="1000" dirty="0"/>
          </a:p>
        </p:txBody>
      </p:sp>
    </p:spTree>
    <p:extLst>
      <p:ext uri="{BB962C8B-B14F-4D97-AF65-F5344CB8AC3E}">
        <p14:creationId xmlns:p14="http://schemas.microsoft.com/office/powerpoint/2010/main" val="342591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8" name="Rectangle 6167">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8F96920-3C5C-4571-883A-775ED7D7F9B8}"/>
              </a:ext>
            </a:extLst>
          </p:cNvPr>
          <p:cNvSpPr>
            <a:spLocks noGrp="1"/>
          </p:cNvSpPr>
          <p:nvPr>
            <p:ph type="title"/>
          </p:nvPr>
        </p:nvSpPr>
        <p:spPr>
          <a:xfrm>
            <a:off x="572493" y="238539"/>
            <a:ext cx="9159327" cy="1434415"/>
          </a:xfrm>
        </p:spPr>
        <p:txBody>
          <a:bodyPr anchor="b">
            <a:normAutofit/>
          </a:bodyPr>
          <a:lstStyle/>
          <a:p>
            <a:r>
              <a:rPr lang="hr-HR" sz="5400" dirty="0"/>
              <a:t>.</a:t>
            </a:r>
          </a:p>
        </p:txBody>
      </p:sp>
      <p:sp>
        <p:nvSpPr>
          <p:cNvPr id="617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STOLOVI za stolni tenis Butterfly – Butterfly Adria">
            <a:extLst>
              <a:ext uri="{FF2B5EF4-FFF2-40B4-BE49-F238E27FC236}">
                <a16:creationId xmlns:a16="http://schemas.microsoft.com/office/drawing/2014/main" id="{C1D4AB37-A42D-4DEC-AF4D-95FC90741D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3" r="1879" b="1"/>
          <a:stretch/>
        </p:blipFill>
        <p:spPr bwMode="auto">
          <a:xfrm>
            <a:off x="572493" y="2002056"/>
            <a:ext cx="3269934"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96CA33A0-D139-456D-AD1E-7B0DC8E7E3C8}"/>
              </a:ext>
            </a:extLst>
          </p:cNvPr>
          <p:cNvSpPr>
            <a:spLocks noGrp="1"/>
          </p:cNvSpPr>
          <p:nvPr>
            <p:ph idx="1"/>
          </p:nvPr>
        </p:nvSpPr>
        <p:spPr>
          <a:xfrm>
            <a:off x="4036979" y="1782683"/>
            <a:ext cx="7582528" cy="4876291"/>
          </a:xfrm>
        </p:spPr>
        <p:txBody>
          <a:bodyPr anchor="t">
            <a:normAutofit fontScale="92500" lnSpcReduction="20000"/>
          </a:bodyPr>
          <a:lstStyle/>
          <a:p>
            <a:pPr marL="0" indent="0">
              <a:buNone/>
            </a:pPr>
            <a:r>
              <a:rPr lang="hr-HR" sz="1500" b="1" dirty="0">
                <a:effectLst/>
                <a:latin typeface="Times New Roman" panose="02020603050405020304" pitchFamily="18" charset="0"/>
                <a:ea typeface="Times New Roman" panose="02020603050405020304" pitchFamily="18" charset="0"/>
              </a:rPr>
              <a:t>Servis:</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loptica  slobodno leži na otvorenom dlanu </a:t>
            </a:r>
            <a:r>
              <a:rPr lang="hr-HR" sz="1500" dirty="0" err="1">
                <a:effectLst/>
                <a:latin typeface="Times New Roman" panose="02020603050405020304" pitchFamily="18" charset="0"/>
                <a:ea typeface="Times New Roman" panose="02020603050405020304" pitchFamily="18" charset="0"/>
              </a:rPr>
              <a:t>serverove</a:t>
            </a:r>
            <a:r>
              <a:rPr lang="hr-HR" sz="1500" dirty="0">
                <a:effectLst/>
                <a:latin typeface="Times New Roman" panose="02020603050405020304" pitchFamily="18" charset="0"/>
                <a:ea typeface="Times New Roman" panose="02020603050405020304" pitchFamily="18" charset="0"/>
              </a:rPr>
              <a:t> slobodne ruke koja miruje i ne smije biti iznad razine stola u trenutku izbačaja u vis</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izbacivanje mora biti okomito i bez rotacije min 16 cm</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prije nego padne server je udara tako da prvo padne u njegovo polje pa preko mreže na protivničko</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ukoliko loptica dotakne mrežu, a pala je na obje polovice stola, servis se ponavlja</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loptica mora biti cijelo vrijeme vidljiva protivniku </a:t>
            </a:r>
          </a:p>
          <a:p>
            <a:pPr marL="0" indent="0">
              <a:buNone/>
            </a:pPr>
            <a:r>
              <a:rPr lang="hr-HR" sz="1500" b="1" dirty="0">
                <a:effectLst/>
                <a:latin typeface="Times New Roman" panose="02020603050405020304" pitchFamily="18" charset="0"/>
                <a:ea typeface="Times New Roman" panose="02020603050405020304" pitchFamily="18" charset="0"/>
              </a:rPr>
              <a:t>Poen je postignut</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ako se ne izvede pravilan servis</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ako protivnik ne izvede pravilan povratni udarac</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ako loptica u povratku dodirne bilo što osim kompleta mreže prije nego je udarena od protivnika</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ako se lopta udari  dva puta uzastopce</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ako protivnik ili bilo što «što ima na sebi ili nosi» pomakne površinu igranja ili dotakne komplet mreže</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ako protivnik slobodnom rukom dotakne površinu igranja</a:t>
            </a:r>
          </a:p>
          <a:p>
            <a:pPr marL="0" indent="0">
              <a:buNone/>
            </a:pPr>
            <a:r>
              <a:rPr lang="hr-HR" sz="1500" b="1" dirty="0">
                <a:effectLst/>
                <a:latin typeface="Times New Roman" panose="02020603050405020304" pitchFamily="18" charset="0"/>
                <a:ea typeface="Times New Roman" panose="02020603050405020304" pitchFamily="18" charset="0"/>
              </a:rPr>
              <a:t>Set:</a:t>
            </a:r>
          </a:p>
          <a:p>
            <a:pPr marL="342900" lvl="0" indent="-342900">
              <a:buFont typeface="Symbol" panose="05050102010706020507" pitchFamily="18" charset="2"/>
              <a:buBlip>
                <a:blip r:embed="rId3"/>
              </a:buBlip>
              <a:tabLst>
                <a:tab pos="457200" algn="l"/>
              </a:tabLst>
            </a:pPr>
            <a:r>
              <a:rPr lang="hr-HR" sz="1500" dirty="0">
                <a:effectLst/>
                <a:latin typeface="Times New Roman" panose="02020603050405020304" pitchFamily="18" charset="0"/>
                <a:ea typeface="Times New Roman" panose="02020603050405020304" pitchFamily="18" charset="0"/>
              </a:rPr>
              <a:t>set dobiva igrač koji prvi osvoji 11 bodova, osim u slučaju da oba igrača osvoje 10 bodova kada set dobiva igrač koji nakon toga osvoji dva poena više</a:t>
            </a:r>
          </a:p>
          <a:p>
            <a:endParaRPr lang="hr-HR" sz="900" dirty="0"/>
          </a:p>
        </p:txBody>
      </p:sp>
    </p:spTree>
    <p:extLst>
      <p:ext uri="{BB962C8B-B14F-4D97-AF65-F5344CB8AC3E}">
        <p14:creationId xmlns:p14="http://schemas.microsoft.com/office/powerpoint/2010/main" val="4074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EA0BF91-5A33-46B9-B71A-A912A28AD3AB}"/>
              </a:ext>
            </a:extLst>
          </p:cNvPr>
          <p:cNvSpPr>
            <a:spLocks noGrp="1"/>
          </p:cNvSpPr>
          <p:nvPr>
            <p:ph type="title"/>
          </p:nvPr>
        </p:nvSpPr>
        <p:spPr>
          <a:xfrm>
            <a:off x="572493" y="238539"/>
            <a:ext cx="11018520" cy="1434415"/>
          </a:xfrm>
        </p:spPr>
        <p:txBody>
          <a:bodyPr anchor="b">
            <a:normAutofit/>
          </a:bodyPr>
          <a:lstStyle/>
          <a:p>
            <a:r>
              <a:rPr lang="hr-HR" sz="5400" dirty="0"/>
              <a:t>.</a:t>
            </a:r>
          </a:p>
        </p:txBody>
      </p:sp>
      <p:sp>
        <p:nvSpPr>
          <p:cNvPr id="51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8389891C-7C57-47CF-80D3-F51D67230472}"/>
              </a:ext>
            </a:extLst>
          </p:cNvPr>
          <p:cNvSpPr>
            <a:spLocks noGrp="1"/>
          </p:cNvSpPr>
          <p:nvPr>
            <p:ph idx="1"/>
          </p:nvPr>
        </p:nvSpPr>
        <p:spPr>
          <a:xfrm>
            <a:off x="572492" y="1827633"/>
            <a:ext cx="11363345" cy="4682099"/>
          </a:xfrm>
        </p:spPr>
        <p:txBody>
          <a:bodyPr anchor="t">
            <a:normAutofit fontScale="85000" lnSpcReduction="20000"/>
          </a:bodyPr>
          <a:lstStyle/>
          <a:p>
            <a:pPr marL="0" indent="0">
              <a:buNone/>
            </a:pPr>
            <a:r>
              <a:rPr lang="hr-HR" sz="1800" b="1" dirty="0">
                <a:effectLst/>
                <a:latin typeface="Times New Roman" panose="02020603050405020304" pitchFamily="18" charset="0"/>
                <a:ea typeface="Times New Roman" panose="02020603050405020304" pitchFamily="18" charset="0"/>
              </a:rPr>
              <a:t>Susret:</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igra se na tri odnosno pet dobivenih setova</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svaki igrač ima pravo na dva servisa, a tko će prvi servirati odlučuje se ždrijebom</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nakon svakog seta mijenjaju se strane igranja, a u odlučujućem setu kada je  izjednačen broj setova (npr. 2.2)  promjena strana izvodi se kad prvi igrač osvoji 5 poena </a:t>
            </a:r>
          </a:p>
          <a:p>
            <a:pPr marL="0" indent="0">
              <a:buNone/>
            </a:pPr>
            <a:r>
              <a:rPr lang="hr-HR" sz="1800" b="1" dirty="0">
                <a:effectLst/>
                <a:latin typeface="Times New Roman" panose="02020603050405020304" pitchFamily="18" charset="0"/>
                <a:ea typeface="Times New Roman" panose="02020603050405020304" pitchFamily="18" charset="0"/>
              </a:rPr>
              <a:t>Odjeća:</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majica kratkih rukava i kratke hlače ili suknje, a trenirka iznimno uz dozvolu suca</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boja jasno drugačija od boje loptice</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brojevi i identifikacijske oznake moraju biti sa stražnje strane majice</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na prednjoj strani ne smije biti ništa što bi moglo ometati protivnika </a:t>
            </a:r>
          </a:p>
          <a:p>
            <a:pPr marL="0" indent="0">
              <a:buNone/>
            </a:pPr>
            <a:r>
              <a:rPr lang="hr-HR" sz="1800" b="1" dirty="0">
                <a:effectLst/>
                <a:latin typeface="Times New Roman" panose="02020603050405020304" pitchFamily="18" charset="0"/>
                <a:ea typeface="Times New Roman" panose="02020603050405020304" pitchFamily="18" charset="0"/>
              </a:rPr>
              <a:t>Uvjeti igranja:</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Prostor za igru 14 m dužina, 7 m širine i 5 m visine, okružen ogradom 75 cm visine  </a:t>
            </a:r>
          </a:p>
          <a:p>
            <a:pPr marL="0" indent="0">
              <a:buNone/>
            </a:pPr>
            <a:r>
              <a:rPr lang="hr-HR" sz="1800" b="1" dirty="0">
                <a:effectLst/>
                <a:latin typeface="Times New Roman" panose="02020603050405020304" pitchFamily="18" charset="0"/>
                <a:ea typeface="Times New Roman" panose="02020603050405020304" pitchFamily="18" charset="0"/>
              </a:rPr>
              <a:t>Igra parova:</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Servis se izvodi iz </a:t>
            </a:r>
            <a:r>
              <a:rPr lang="hr-HR" sz="1800" dirty="0" err="1">
                <a:effectLst/>
                <a:latin typeface="Times New Roman" panose="02020603050405020304" pitchFamily="18" charset="0"/>
                <a:ea typeface="Times New Roman" panose="02020603050405020304" pitchFamily="18" charset="0"/>
              </a:rPr>
              <a:t>forehand</a:t>
            </a:r>
            <a:r>
              <a:rPr lang="hr-HR" sz="1800" dirty="0">
                <a:effectLst/>
                <a:latin typeface="Times New Roman" panose="02020603050405020304" pitchFamily="18" charset="0"/>
                <a:ea typeface="Times New Roman" panose="02020603050405020304" pitchFamily="18" charset="0"/>
              </a:rPr>
              <a:t> strane u protivničku </a:t>
            </a:r>
            <a:r>
              <a:rPr lang="hr-HR" sz="1800" dirty="0" err="1">
                <a:effectLst/>
                <a:latin typeface="Times New Roman" panose="02020603050405020304" pitchFamily="18" charset="0"/>
                <a:ea typeface="Times New Roman" panose="02020603050405020304" pitchFamily="18" charset="0"/>
              </a:rPr>
              <a:t>forehand</a:t>
            </a:r>
            <a:r>
              <a:rPr lang="hr-HR" sz="1800" dirty="0">
                <a:effectLst/>
                <a:latin typeface="Times New Roman" panose="02020603050405020304" pitchFamily="18" charset="0"/>
                <a:ea typeface="Times New Roman" panose="02020603050405020304" pitchFamily="18" charset="0"/>
              </a:rPr>
              <a:t> stranu                                               </a:t>
            </a:r>
          </a:p>
          <a:p>
            <a:pPr marL="342900" lvl="0" indent="-342900">
              <a:buFont typeface="Symbol" panose="05050102010706020507" pitchFamily="18" charset="2"/>
              <a:buBlip>
                <a:blip r:embed="rId2"/>
              </a:buBlip>
              <a:tabLst>
                <a:tab pos="457200" algn="l"/>
              </a:tabLst>
            </a:pPr>
            <a:r>
              <a:rPr lang="hr-HR" sz="1800" dirty="0">
                <a:effectLst/>
                <a:latin typeface="Times New Roman" panose="02020603050405020304" pitchFamily="18" charset="0"/>
                <a:ea typeface="Times New Roman" panose="02020603050405020304" pitchFamily="18" charset="0"/>
              </a:rPr>
              <a:t>Igrači naizmjenično udaraju lopticu                                                                                                                   Igra parova</a:t>
            </a:r>
          </a:p>
          <a:p>
            <a:pPr marL="0" indent="0">
              <a:buNone/>
            </a:pPr>
            <a:r>
              <a:rPr lang="hr-HR" sz="1000" dirty="0"/>
              <a:t> </a:t>
            </a:r>
          </a:p>
        </p:txBody>
      </p:sp>
      <p:pic>
        <p:nvPicPr>
          <p:cNvPr id="4098" name="Picture 2" descr="Može biti slika sljedećeg: 5 ljudi, ljudi stoje, u zatvorenom i tekst &quot;cccEe 210 210122 TIBHAR Butterfly Yasaka Butterfly&quot;">
            <a:extLst>
              <a:ext uri="{FF2B5EF4-FFF2-40B4-BE49-F238E27FC236}">
                <a16:creationId xmlns:a16="http://schemas.microsoft.com/office/drawing/2014/main" id="{E5EE315E-5E5A-4083-8F0B-2E53AC9F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8" r="32067" b="2"/>
          <a:stretch/>
        </p:blipFill>
        <p:spPr bwMode="auto">
          <a:xfrm>
            <a:off x="7675658" y="1800756"/>
            <a:ext cx="3941064" cy="383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2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BC2F7AC-355A-4895-B3B6-5CDD86CF7939}"/>
              </a:ext>
            </a:extLst>
          </p:cNvPr>
          <p:cNvSpPr>
            <a:spLocks noGrp="1"/>
          </p:cNvSpPr>
          <p:nvPr>
            <p:ph type="title"/>
          </p:nvPr>
        </p:nvSpPr>
        <p:spPr>
          <a:xfrm>
            <a:off x="838201" y="365124"/>
            <a:ext cx="3816095" cy="4848901"/>
          </a:xfrm>
        </p:spPr>
        <p:txBody>
          <a:bodyPr>
            <a:normAutofit/>
          </a:bodyPr>
          <a:lstStyle/>
          <a:p>
            <a:r>
              <a:rPr lang="hr-HR" sz="2400" dirty="0">
                <a:effectLst/>
                <a:latin typeface="Times New Roman" panose="02020603050405020304" pitchFamily="18" charset="0"/>
                <a:ea typeface="Times New Roman" panose="02020603050405020304" pitchFamily="18" charset="0"/>
              </a:rPr>
              <a:t>Službena pravila mogu se naći na stranicama Hrvatskog stolnoteniskog saveza </a:t>
            </a:r>
            <a:r>
              <a:rPr lang="hr-HR" sz="2400" u="sng" dirty="0">
                <a:effectLst/>
                <a:latin typeface="Times New Roman" panose="02020603050405020304" pitchFamily="18" charset="0"/>
                <a:ea typeface="Times New Roman" panose="02020603050405020304" pitchFamily="18" charset="0"/>
                <a:hlinkClick r:id="rId2"/>
              </a:rPr>
              <a:t>http://www.hsts.hr</a:t>
            </a:r>
            <a:br>
              <a:rPr lang="hr-HR" sz="2400" dirty="0">
                <a:effectLst/>
                <a:latin typeface="Times New Roman" panose="02020603050405020304" pitchFamily="18" charset="0"/>
                <a:ea typeface="Times New Roman" panose="02020603050405020304" pitchFamily="18" charset="0"/>
              </a:rPr>
            </a:br>
            <a:endParaRPr lang="hr-HR" sz="2400" dirty="0"/>
          </a:p>
        </p:txBody>
      </p:sp>
      <p:sp>
        <p:nvSpPr>
          <p:cNvPr id="3" name="Rezervirano mjesto sadržaja 2">
            <a:extLst>
              <a:ext uri="{FF2B5EF4-FFF2-40B4-BE49-F238E27FC236}">
                <a16:creationId xmlns:a16="http://schemas.microsoft.com/office/drawing/2014/main" id="{658EA9FD-B1C6-49C1-BE28-6B3DAF86AA2B}"/>
              </a:ext>
            </a:extLst>
          </p:cNvPr>
          <p:cNvSpPr>
            <a:spLocks noGrp="1"/>
          </p:cNvSpPr>
          <p:nvPr>
            <p:ph idx="1"/>
          </p:nvPr>
        </p:nvSpPr>
        <p:spPr>
          <a:xfrm>
            <a:off x="838201" y="2482589"/>
            <a:ext cx="4949756" cy="3879300"/>
          </a:xfrm>
        </p:spPr>
        <p:txBody>
          <a:bodyPr>
            <a:normAutofit/>
          </a:bodyPr>
          <a:lstStyle/>
          <a:p>
            <a:pPr marL="0" indent="0">
              <a:buNone/>
            </a:pPr>
            <a:endParaRPr lang="hr-HR" sz="1400" dirty="0">
              <a:effectLst/>
              <a:latin typeface="Times New Roman" panose="02020603050405020304" pitchFamily="18" charset="0"/>
              <a:ea typeface="Times New Roman" panose="02020603050405020304" pitchFamily="18" charset="0"/>
            </a:endParaRPr>
          </a:p>
          <a:p>
            <a:pPr marL="0" indent="0">
              <a:buNone/>
            </a:pPr>
            <a:endParaRPr lang="hr-HR" sz="1400" dirty="0">
              <a:latin typeface="Times New Roman" panose="02020603050405020304" pitchFamily="18" charset="0"/>
              <a:ea typeface="Times New Roman" panose="02020603050405020304" pitchFamily="18" charset="0"/>
            </a:endParaRPr>
          </a:p>
          <a:p>
            <a:pPr marL="0" indent="0">
              <a:buNone/>
            </a:pPr>
            <a:endParaRPr lang="hr-HR" sz="1400" dirty="0">
              <a:effectLst/>
              <a:latin typeface="Times New Roman" panose="02020603050405020304" pitchFamily="18" charset="0"/>
              <a:ea typeface="Times New Roman" panose="02020603050405020304" pitchFamily="18" charset="0"/>
            </a:endParaRPr>
          </a:p>
          <a:p>
            <a:pPr marL="0" indent="0">
              <a:buNone/>
            </a:pPr>
            <a:endParaRPr lang="hr-HR" sz="1400" dirty="0">
              <a:latin typeface="Times New Roman" panose="02020603050405020304" pitchFamily="18" charset="0"/>
              <a:ea typeface="Times New Roman" panose="02020603050405020304" pitchFamily="18" charset="0"/>
            </a:endParaRPr>
          </a:p>
          <a:p>
            <a:pPr marL="0" indent="0">
              <a:buNone/>
            </a:pPr>
            <a:endParaRPr lang="hr-HR" sz="1400" dirty="0">
              <a:effectLst/>
              <a:latin typeface="Times New Roman" panose="02020603050405020304" pitchFamily="18" charset="0"/>
              <a:ea typeface="Times New Roman" panose="02020603050405020304" pitchFamily="18" charset="0"/>
            </a:endParaRPr>
          </a:p>
          <a:p>
            <a:pPr marL="0" indent="0">
              <a:buNone/>
            </a:pPr>
            <a:endParaRPr lang="hr-HR" sz="1400" dirty="0">
              <a:latin typeface="Times New Roman" panose="02020603050405020304" pitchFamily="18" charset="0"/>
              <a:ea typeface="Times New Roman" panose="02020603050405020304" pitchFamily="18" charset="0"/>
            </a:endParaRPr>
          </a:p>
          <a:p>
            <a:pPr marL="0" indent="0">
              <a:buNone/>
            </a:pPr>
            <a:endParaRPr lang="hr-HR" sz="1400" dirty="0">
              <a:effectLst/>
              <a:latin typeface="Times New Roman" panose="02020603050405020304" pitchFamily="18" charset="0"/>
              <a:ea typeface="Times New Roman" panose="02020603050405020304" pitchFamily="18" charset="0"/>
            </a:endParaRPr>
          </a:p>
          <a:p>
            <a:pPr marL="0" indent="0">
              <a:buNone/>
            </a:pPr>
            <a:endParaRPr lang="hr-HR" sz="1400" dirty="0">
              <a:latin typeface="Times New Roman" panose="02020603050405020304" pitchFamily="18" charset="0"/>
              <a:ea typeface="Times New Roman" panose="02020603050405020304" pitchFamily="18" charset="0"/>
            </a:endParaRPr>
          </a:p>
          <a:p>
            <a:pPr marL="0" indent="0">
              <a:buNone/>
            </a:pPr>
            <a:endParaRPr lang="hr-HR" sz="1400" dirty="0">
              <a:effectLst/>
              <a:latin typeface="Times New Roman" panose="02020603050405020304" pitchFamily="18" charset="0"/>
              <a:ea typeface="Times New Roman" panose="02020603050405020304" pitchFamily="18" charset="0"/>
            </a:endParaRPr>
          </a:p>
          <a:p>
            <a:pPr marL="0" indent="0">
              <a:buNone/>
            </a:pPr>
            <a:endParaRPr lang="hr-HR" sz="1400" dirty="0">
              <a:latin typeface="Times New Roman" panose="02020603050405020304" pitchFamily="18" charset="0"/>
              <a:ea typeface="Times New Roman" panose="02020603050405020304" pitchFamily="18" charset="0"/>
            </a:endParaRPr>
          </a:p>
          <a:p>
            <a:pPr marL="0" indent="0">
              <a:buNone/>
            </a:pPr>
            <a:r>
              <a:rPr lang="hr-HR" sz="1400" dirty="0">
                <a:effectLst/>
                <a:latin typeface="Times New Roman" panose="02020603050405020304" pitchFamily="18" charset="0"/>
                <a:ea typeface="Times New Roman" panose="02020603050405020304" pitchFamily="18" charset="0"/>
              </a:rPr>
              <a:t>                                                           </a:t>
            </a:r>
          </a:p>
          <a:p>
            <a:endParaRPr lang="hr-HR" sz="1400" dirty="0"/>
          </a:p>
        </p:txBody>
      </p:sp>
      <p:pic>
        <p:nvPicPr>
          <p:cNvPr id="1028" name="Picture 4" descr="Može biti slika sljedećeg: 10 ljudi, ljudi stoje, u zatvorenom i tekst &quot;PUŠKA ष Butterfly&quot;">
            <a:extLst>
              <a:ext uri="{FF2B5EF4-FFF2-40B4-BE49-F238E27FC236}">
                <a16:creationId xmlns:a16="http://schemas.microsoft.com/office/drawing/2014/main" id="{BB633AC2-44DB-4E5C-8A6B-B2F50AA7F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79" r="-1" b="-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Može biti slika sljedećeg: 13 ljudi i u zatvorenom">
            <a:extLst>
              <a:ext uri="{FF2B5EF4-FFF2-40B4-BE49-F238E27FC236}">
                <a16:creationId xmlns:a16="http://schemas.microsoft.com/office/drawing/2014/main" id="{A40A4AF8-096F-4B16-AF41-DC7A6AF93C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81" b="10635"/>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2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DF4B17B-2DD3-4B4E-8746-9514CE07A940}"/>
              </a:ext>
            </a:extLst>
          </p:cNvPr>
          <p:cNvSpPr>
            <a:spLocks noGrp="1"/>
          </p:cNvSpPr>
          <p:nvPr>
            <p:ph type="title"/>
          </p:nvPr>
        </p:nvSpPr>
        <p:spPr>
          <a:xfrm>
            <a:off x="838200" y="365125"/>
            <a:ext cx="10515600" cy="2923991"/>
          </a:xfrm>
        </p:spPr>
        <p:txBody>
          <a:bodyPr>
            <a:normAutofit/>
          </a:bodyPr>
          <a:lstStyle/>
          <a:p>
            <a:r>
              <a:rPr lang="hr-HR" sz="2400" b="1" dirty="0">
                <a:effectLst/>
                <a:latin typeface="Times New Roman" panose="02020603050405020304" pitchFamily="18" charset="0"/>
                <a:ea typeface="Times New Roman" panose="02020603050405020304" pitchFamily="18" charset="0"/>
              </a:rPr>
              <a:t>Provedba stolnog tenisa u školi</a:t>
            </a:r>
            <a:br>
              <a:rPr lang="hr-HR" sz="1400" dirty="0">
                <a:effectLst/>
                <a:latin typeface="Times New Roman" panose="02020603050405020304" pitchFamily="18" charset="0"/>
                <a:ea typeface="Times New Roman" panose="02020603050405020304" pitchFamily="18" charset="0"/>
              </a:rPr>
            </a:br>
            <a:r>
              <a:rPr lang="hr-HR" sz="1400" b="1" i="1" dirty="0">
                <a:effectLst/>
                <a:latin typeface="Times New Roman" panose="02020603050405020304" pitchFamily="18" charset="0"/>
                <a:ea typeface="Times New Roman" panose="02020603050405020304" pitchFamily="18" charset="0"/>
              </a:rPr>
              <a:t> </a:t>
            </a:r>
            <a:br>
              <a:rPr lang="hr-HR" sz="1400" dirty="0">
                <a:effectLst/>
                <a:latin typeface="Times New Roman" panose="02020603050405020304" pitchFamily="18" charset="0"/>
                <a:ea typeface="Times New Roman" panose="02020603050405020304" pitchFamily="18" charset="0"/>
              </a:rPr>
            </a:br>
            <a:r>
              <a:rPr lang="hr-HR" sz="1800" dirty="0">
                <a:effectLst/>
                <a:latin typeface="Times New Roman" panose="02020603050405020304" pitchFamily="18" charset="0"/>
                <a:ea typeface="Times New Roman" panose="02020603050405020304" pitchFamily="18" charset="0"/>
              </a:rPr>
              <a:t>Stolni tenis vrlo je popularna igra sa velikim brojem poklonika, pa je i to jedan od razloga zbog čega je bio uvršten u školska sportska natjecanja iako nije bio u nastavnom planu i programu. Uvođenjem Škole za život omogućena je primjena različitih sadržaja u nastavne planove i programe pa tako i stolnog tenisa. </a:t>
            </a:r>
            <a:endParaRPr lang="hr-HR" sz="1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1E0558EF-FF89-4D5A-9DC2-1FBF81CDDA78}"/>
              </a:ext>
            </a:extLst>
          </p:cNvPr>
          <p:cNvSpPr>
            <a:spLocks noGrp="1"/>
          </p:cNvSpPr>
          <p:nvPr>
            <p:ph idx="1"/>
          </p:nvPr>
        </p:nvSpPr>
        <p:spPr>
          <a:xfrm>
            <a:off x="838200" y="2265376"/>
            <a:ext cx="10515600" cy="3915968"/>
          </a:xfrm>
        </p:spPr>
        <p:txBody>
          <a:bodyPr>
            <a:normAutofit/>
          </a:bodyPr>
          <a:lstStyle/>
          <a:p>
            <a:pPr marL="0" indent="0">
              <a:buNone/>
            </a:pPr>
            <a:endParaRPr lang="hr-HR" sz="2000" b="1" dirty="0">
              <a:effectLst/>
              <a:latin typeface="Times New Roman" panose="02020603050405020304" pitchFamily="18" charset="0"/>
              <a:ea typeface="Times New Roman" panose="02020603050405020304" pitchFamily="18" charset="0"/>
            </a:endParaRPr>
          </a:p>
          <a:p>
            <a:pPr marL="0" indent="0">
              <a:buNone/>
            </a:pPr>
            <a:endParaRPr lang="hr-HR" sz="2000" b="1" dirty="0">
              <a:latin typeface="Times New Roman" panose="02020603050405020304" pitchFamily="18" charset="0"/>
              <a:ea typeface="Times New Roman" panose="02020603050405020304" pitchFamily="18" charset="0"/>
            </a:endParaRPr>
          </a:p>
          <a:p>
            <a:pPr marL="0" indent="0">
              <a:buNone/>
            </a:pPr>
            <a:r>
              <a:rPr lang="hr-HR" sz="2000" b="1" dirty="0">
                <a:effectLst/>
                <a:latin typeface="Times New Roman" panose="02020603050405020304" pitchFamily="18" charset="0"/>
                <a:ea typeface="Times New Roman" panose="02020603050405020304" pitchFamily="18" charset="0"/>
              </a:rPr>
              <a:t>Elementi stolnog tenisa</a:t>
            </a:r>
            <a:endParaRPr lang="hr-HR" sz="2000" dirty="0">
              <a:effectLst/>
              <a:latin typeface="Times New Roman" panose="02020603050405020304" pitchFamily="18" charset="0"/>
              <a:ea typeface="Times New Roman" panose="02020603050405020304" pitchFamily="18" charset="0"/>
            </a:endParaRPr>
          </a:p>
          <a:p>
            <a:pPr marL="0" indent="0">
              <a:buNone/>
            </a:pPr>
            <a:r>
              <a:rPr lang="hr-HR" sz="2000" b="1" dirty="0">
                <a:effectLst/>
                <a:latin typeface="Times New Roman" panose="02020603050405020304" pitchFamily="18" charset="0"/>
                <a:ea typeface="Times New Roman" panose="02020603050405020304" pitchFamily="18" charset="0"/>
              </a:rPr>
              <a:t> </a:t>
            </a:r>
          </a:p>
          <a:p>
            <a:pPr marL="0" indent="0">
              <a:buNone/>
            </a:pPr>
            <a:endParaRPr lang="hr-HR" sz="2000" dirty="0">
              <a:effectLst/>
              <a:latin typeface="Times New Roman" panose="02020603050405020304" pitchFamily="18" charset="0"/>
              <a:ea typeface="Times New Roman" panose="02020603050405020304" pitchFamily="18" charset="0"/>
            </a:endParaRPr>
          </a:p>
          <a:p>
            <a:pPr marL="0" indent="0">
              <a:buNone/>
            </a:pPr>
            <a:r>
              <a:rPr lang="hr-HR" sz="2000" dirty="0">
                <a:effectLst/>
                <a:latin typeface="Times New Roman" panose="02020603050405020304" pitchFamily="18" charset="0"/>
                <a:ea typeface="Times New Roman" panose="02020603050405020304" pitchFamily="18" charset="0"/>
              </a:rPr>
              <a:t>Stolni tenis se sastoji od nekoliko osnovnih udaraca : </a:t>
            </a:r>
            <a:r>
              <a:rPr lang="hr-HR" sz="2000" dirty="0" err="1">
                <a:effectLst/>
                <a:latin typeface="Times New Roman" panose="02020603050405020304" pitchFamily="18" charset="0"/>
                <a:ea typeface="Times New Roman" panose="02020603050405020304" pitchFamily="18" charset="0"/>
              </a:rPr>
              <a:t>forehand</a:t>
            </a:r>
            <a:r>
              <a:rPr lang="hr-HR" sz="2000" dirty="0">
                <a:effectLst/>
                <a:latin typeface="Times New Roman" panose="02020603050405020304" pitchFamily="18" charset="0"/>
                <a:ea typeface="Times New Roman" panose="02020603050405020304" pitchFamily="18" charset="0"/>
              </a:rPr>
              <a:t> i </a:t>
            </a:r>
            <a:r>
              <a:rPr lang="hr-HR" sz="2000" dirty="0" err="1">
                <a:effectLst/>
                <a:latin typeface="Times New Roman" panose="02020603050405020304" pitchFamily="18" charset="0"/>
                <a:ea typeface="Times New Roman" panose="02020603050405020304" pitchFamily="18" charset="0"/>
              </a:rPr>
              <a:t>backhand</a:t>
            </a:r>
            <a:r>
              <a:rPr lang="hr-HR" sz="2000" dirty="0">
                <a:effectLst/>
                <a:latin typeface="Times New Roman" panose="02020603050405020304" pitchFamily="18" charset="0"/>
                <a:ea typeface="Times New Roman" panose="02020603050405020304" pitchFamily="18" charset="0"/>
              </a:rPr>
              <a:t> servis, </a:t>
            </a:r>
            <a:r>
              <a:rPr lang="hr-HR" sz="2000" dirty="0" err="1">
                <a:effectLst/>
                <a:latin typeface="Times New Roman" panose="02020603050405020304" pitchFamily="18" charset="0"/>
                <a:ea typeface="Times New Roman" panose="02020603050405020304" pitchFamily="18" charset="0"/>
              </a:rPr>
              <a:t>forehand</a:t>
            </a:r>
            <a:r>
              <a:rPr lang="hr-HR" sz="2000" dirty="0">
                <a:effectLst/>
                <a:latin typeface="Times New Roman" panose="02020603050405020304" pitchFamily="18" charset="0"/>
                <a:ea typeface="Times New Roman" panose="02020603050405020304" pitchFamily="18" charset="0"/>
              </a:rPr>
              <a:t> i </a:t>
            </a:r>
            <a:r>
              <a:rPr lang="hr-HR" sz="2000" dirty="0" err="1">
                <a:effectLst/>
                <a:latin typeface="Times New Roman" panose="02020603050405020304" pitchFamily="18" charset="0"/>
                <a:ea typeface="Times New Roman" panose="02020603050405020304" pitchFamily="18" charset="0"/>
              </a:rPr>
              <a:t>backhand</a:t>
            </a:r>
            <a:r>
              <a:rPr lang="hr-HR" sz="2000" dirty="0">
                <a:effectLst/>
                <a:latin typeface="Times New Roman" panose="02020603050405020304" pitchFamily="18" charset="0"/>
                <a:ea typeface="Times New Roman" panose="02020603050405020304" pitchFamily="18" charset="0"/>
              </a:rPr>
              <a:t> «kontra» udarac, </a:t>
            </a:r>
            <a:r>
              <a:rPr lang="hr-HR" sz="2000" dirty="0" err="1">
                <a:effectLst/>
                <a:latin typeface="Times New Roman" panose="02020603050405020304" pitchFamily="18" charset="0"/>
                <a:ea typeface="Times New Roman" panose="02020603050405020304" pitchFamily="18" charset="0"/>
              </a:rPr>
              <a:t>forehand</a:t>
            </a:r>
            <a:r>
              <a:rPr lang="hr-HR" sz="2000" dirty="0">
                <a:effectLst/>
                <a:latin typeface="Times New Roman" panose="02020603050405020304" pitchFamily="18" charset="0"/>
                <a:ea typeface="Times New Roman" panose="02020603050405020304" pitchFamily="18" charset="0"/>
              </a:rPr>
              <a:t> i </a:t>
            </a:r>
            <a:r>
              <a:rPr lang="hr-HR" sz="2000" dirty="0" err="1">
                <a:effectLst/>
                <a:latin typeface="Times New Roman" panose="02020603050405020304" pitchFamily="18" charset="0"/>
                <a:ea typeface="Times New Roman" panose="02020603050405020304" pitchFamily="18" charset="0"/>
              </a:rPr>
              <a:t>backhand</a:t>
            </a:r>
            <a:r>
              <a:rPr lang="hr-HR" sz="2000" dirty="0">
                <a:effectLst/>
                <a:latin typeface="Times New Roman" panose="02020603050405020304" pitchFamily="18" charset="0"/>
                <a:ea typeface="Times New Roman" panose="02020603050405020304" pitchFamily="18" charset="0"/>
              </a:rPr>
              <a:t> «spin» udarac i </a:t>
            </a:r>
            <a:r>
              <a:rPr lang="hr-HR" sz="2000" dirty="0" err="1">
                <a:effectLst/>
                <a:latin typeface="Times New Roman" panose="02020603050405020304" pitchFamily="18" charset="0"/>
                <a:ea typeface="Times New Roman" panose="02020603050405020304" pitchFamily="18" charset="0"/>
              </a:rPr>
              <a:t>forehand</a:t>
            </a:r>
            <a:r>
              <a:rPr lang="hr-HR" sz="2000" dirty="0">
                <a:effectLst/>
                <a:latin typeface="Times New Roman" panose="02020603050405020304" pitchFamily="18" charset="0"/>
                <a:ea typeface="Times New Roman" panose="02020603050405020304" pitchFamily="18" charset="0"/>
              </a:rPr>
              <a:t> i </a:t>
            </a:r>
            <a:r>
              <a:rPr lang="hr-HR" sz="2000" dirty="0" err="1">
                <a:effectLst/>
                <a:latin typeface="Times New Roman" panose="02020603050405020304" pitchFamily="18" charset="0"/>
                <a:ea typeface="Times New Roman" panose="02020603050405020304" pitchFamily="18" charset="0"/>
              </a:rPr>
              <a:t>backhand</a:t>
            </a:r>
            <a:r>
              <a:rPr lang="hr-HR" sz="2000" dirty="0">
                <a:effectLst/>
                <a:latin typeface="Times New Roman" panose="02020603050405020304" pitchFamily="18" charset="0"/>
                <a:ea typeface="Times New Roman" panose="02020603050405020304" pitchFamily="18" charset="0"/>
              </a:rPr>
              <a:t> «rez» ili «</a:t>
            </a:r>
            <a:r>
              <a:rPr lang="hr-HR" sz="2000" dirty="0" err="1">
                <a:effectLst/>
                <a:latin typeface="Times New Roman" panose="02020603050405020304" pitchFamily="18" charset="0"/>
                <a:ea typeface="Times New Roman" panose="02020603050405020304" pitchFamily="18" charset="0"/>
              </a:rPr>
              <a:t>pimpl</a:t>
            </a:r>
            <a:r>
              <a:rPr lang="hr-HR" sz="2000" dirty="0">
                <a:effectLst/>
                <a:latin typeface="Times New Roman" panose="02020603050405020304" pitchFamily="18" charset="0"/>
                <a:ea typeface="Times New Roman" panose="02020603050405020304" pitchFamily="18" charset="0"/>
              </a:rPr>
              <a:t>» udarac. Elementi se međusobno dopunjuju i u ovisničkom su odnosu. Dobro savladana tehnika svih elemenata preduvjet je uspješnosti u svakom sportu, pa tako i u stolnom tenisu. Da bismo to postigli potrebno je slijediti redoslijed učenja elemenata i insistirati na automatizaciji pokreta. Kako to postići kod školske djece preporučeno je u narednim vježbama.</a:t>
            </a:r>
          </a:p>
          <a:p>
            <a:endParaRPr lang="hr-HR" sz="2000" dirty="0"/>
          </a:p>
        </p:txBody>
      </p:sp>
    </p:spTree>
    <p:extLst>
      <p:ext uri="{BB962C8B-B14F-4D97-AF65-F5344CB8AC3E}">
        <p14:creationId xmlns:p14="http://schemas.microsoft.com/office/powerpoint/2010/main" val="200880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FC6461-12DD-48E3-9C35-1A2FBEC42345}"/>
              </a:ext>
            </a:extLst>
          </p:cNvPr>
          <p:cNvSpPr>
            <a:spLocks noGrp="1"/>
          </p:cNvSpPr>
          <p:nvPr>
            <p:ph type="title"/>
          </p:nvPr>
        </p:nvSpPr>
        <p:spPr>
          <a:xfrm>
            <a:off x="838200" y="365126"/>
            <a:ext cx="10515600" cy="1460500"/>
          </a:xfrm>
        </p:spPr>
        <p:txBody>
          <a:bodyPr>
            <a:normAutofit fontScale="90000"/>
          </a:bodyPr>
          <a:lstStyle/>
          <a:p>
            <a:r>
              <a:rPr lang="hr-HR" sz="2700" b="1" dirty="0">
                <a:effectLst/>
                <a:latin typeface="Times New Roman" panose="02020603050405020304" pitchFamily="18" charset="0"/>
                <a:ea typeface="Times New Roman" panose="02020603050405020304" pitchFamily="18" charset="0"/>
              </a:rPr>
              <a:t>Držanje reketa i vježbe privikavanje na lopticu</a:t>
            </a:r>
            <a:br>
              <a:rPr lang="hr-HR" sz="1800" dirty="0">
                <a:effectLst/>
                <a:latin typeface="Times New Roman" panose="02020603050405020304" pitchFamily="18" charset="0"/>
                <a:ea typeface="Times New Roman" panose="02020603050405020304" pitchFamily="18" charset="0"/>
              </a:rPr>
            </a:br>
            <a:r>
              <a:rPr lang="hr-HR" sz="1800" b="1" dirty="0">
                <a:effectLst/>
                <a:latin typeface="Times New Roman" panose="02020603050405020304" pitchFamily="18" charset="0"/>
                <a:ea typeface="Times New Roman" panose="02020603050405020304" pitchFamily="18" charset="0"/>
              </a:rPr>
              <a:t> </a:t>
            </a:r>
            <a:br>
              <a:rPr lang="hr-HR" sz="1800" dirty="0">
                <a:effectLst/>
                <a:latin typeface="Times New Roman" panose="02020603050405020304" pitchFamily="18" charset="0"/>
                <a:ea typeface="Times New Roman" panose="02020603050405020304" pitchFamily="18" charset="0"/>
              </a:rPr>
            </a:br>
            <a:r>
              <a:rPr lang="hr-HR" sz="2000" dirty="0">
                <a:effectLst/>
                <a:latin typeface="Times New Roman" panose="02020603050405020304" pitchFamily="18" charset="0"/>
                <a:ea typeface="Times New Roman" panose="02020603050405020304" pitchFamily="18" charset="0"/>
              </a:rPr>
              <a:t>Reket se hvata u dominantnu ruku tako da se kažiprst stavi na gumu, a ostali prsti omotaju oko drške reketa. Postoji još nekoliko načina držanja reketa i to većinom kod  istočnjačkih igrača, ali evropski način držanja reketa prevladava. Ako udaramo lopticu sa površinom na kojoj je kažiprst kažemo da je to </a:t>
            </a:r>
            <a:r>
              <a:rPr lang="hr-HR" sz="2000" dirty="0" err="1">
                <a:effectLst/>
                <a:latin typeface="Times New Roman" panose="02020603050405020304" pitchFamily="18" charset="0"/>
                <a:ea typeface="Times New Roman" panose="02020603050405020304" pitchFamily="18" charset="0"/>
              </a:rPr>
              <a:t>backhand</a:t>
            </a:r>
            <a:r>
              <a:rPr lang="hr-HR" sz="2000" dirty="0">
                <a:effectLst/>
                <a:latin typeface="Times New Roman" panose="02020603050405020304" pitchFamily="18" charset="0"/>
                <a:ea typeface="Times New Roman" panose="02020603050405020304" pitchFamily="18" charset="0"/>
              </a:rPr>
              <a:t> udarac, odnosno ako udaramo sa površinom gdje je vidljiv palac kažemo da je to </a:t>
            </a:r>
            <a:r>
              <a:rPr lang="hr-HR" sz="2000" dirty="0" err="1">
                <a:effectLst/>
                <a:latin typeface="Times New Roman" panose="02020603050405020304" pitchFamily="18" charset="0"/>
                <a:ea typeface="Times New Roman" panose="02020603050405020304" pitchFamily="18" charset="0"/>
              </a:rPr>
              <a:t>forehand</a:t>
            </a:r>
            <a:r>
              <a:rPr lang="hr-HR" sz="2000" dirty="0">
                <a:effectLst/>
                <a:latin typeface="Times New Roman" panose="02020603050405020304" pitchFamily="18" charset="0"/>
                <a:ea typeface="Times New Roman" panose="02020603050405020304" pitchFamily="18" charset="0"/>
              </a:rPr>
              <a:t>  udarac. </a:t>
            </a:r>
            <a:endParaRPr lang="hr-HR" sz="2000" dirty="0"/>
          </a:p>
        </p:txBody>
      </p:sp>
      <p:sp>
        <p:nvSpPr>
          <p:cNvPr id="3" name="Rezervirano mjesto sadržaja 2">
            <a:extLst>
              <a:ext uri="{FF2B5EF4-FFF2-40B4-BE49-F238E27FC236}">
                <a16:creationId xmlns:a16="http://schemas.microsoft.com/office/drawing/2014/main" id="{B23D7BD8-75BE-4299-A166-2CC7EA38AEDA}"/>
              </a:ext>
            </a:extLst>
          </p:cNvPr>
          <p:cNvSpPr>
            <a:spLocks noGrp="1"/>
          </p:cNvSpPr>
          <p:nvPr>
            <p:ph idx="1"/>
          </p:nvPr>
        </p:nvSpPr>
        <p:spPr/>
        <p:txBody>
          <a:bodyPr>
            <a:normAutofit fontScale="92500" lnSpcReduction="10000"/>
          </a:bodyPr>
          <a:lstStyle/>
          <a:p>
            <a:pPr marL="0" indent="0">
              <a:buNone/>
            </a:pPr>
            <a:endParaRPr lang="hr-HR" sz="1600" b="1" dirty="0">
              <a:effectLst/>
              <a:latin typeface="Times New Roman" panose="02020603050405020304" pitchFamily="18" charset="0"/>
              <a:ea typeface="Times New Roman" panose="02020603050405020304" pitchFamily="18" charset="0"/>
            </a:endParaRPr>
          </a:p>
          <a:p>
            <a:pPr marL="0" indent="0">
              <a:buNone/>
            </a:pPr>
            <a:r>
              <a:rPr lang="hr-HR" sz="2600" b="1" dirty="0">
                <a:effectLst/>
                <a:latin typeface="Times New Roman" panose="02020603050405020304" pitchFamily="18" charset="0"/>
                <a:ea typeface="Times New Roman" panose="02020603050405020304" pitchFamily="18" charset="0"/>
              </a:rPr>
              <a:t>Vježbe držanja reketa i privikavanje na lopticu: </a:t>
            </a:r>
            <a:endParaRPr lang="hr-HR" sz="26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hr-HR" sz="1500" dirty="0">
                <a:effectLst/>
                <a:latin typeface="Times New Roman" panose="02020603050405020304" pitchFamily="18" charset="0"/>
                <a:ea typeface="Times New Roman" panose="02020603050405020304" pitchFamily="18" charset="0"/>
              </a:rPr>
              <a:t>Držanje loptice na reketu na </a:t>
            </a:r>
            <a:r>
              <a:rPr lang="hr-HR" sz="1500" dirty="0" err="1">
                <a:effectLst/>
                <a:latin typeface="Times New Roman" panose="02020603050405020304" pitchFamily="18" charset="0"/>
                <a:ea typeface="Times New Roman" panose="02020603050405020304" pitchFamily="18" charset="0"/>
              </a:rPr>
              <a:t>forehand</a:t>
            </a:r>
            <a:r>
              <a:rPr lang="hr-HR" sz="1500" dirty="0">
                <a:effectLst/>
                <a:latin typeface="Times New Roman" panose="02020603050405020304" pitchFamily="18" charset="0"/>
                <a:ea typeface="Times New Roman" panose="02020603050405020304" pitchFamily="18" charset="0"/>
              </a:rPr>
              <a:t> ili </a:t>
            </a:r>
            <a:r>
              <a:rPr lang="hr-HR" sz="1500" dirty="0" err="1">
                <a:effectLst/>
                <a:latin typeface="Times New Roman" panose="02020603050405020304" pitchFamily="18" charset="0"/>
                <a:ea typeface="Times New Roman" panose="02020603050405020304" pitchFamily="18" charset="0"/>
              </a:rPr>
              <a:t>backhand</a:t>
            </a:r>
            <a:r>
              <a:rPr lang="hr-HR" sz="1500" dirty="0">
                <a:effectLst/>
                <a:latin typeface="Times New Roman" panose="02020603050405020304" pitchFamily="18" charset="0"/>
                <a:ea typeface="Times New Roman" panose="02020603050405020304" pitchFamily="18" charset="0"/>
              </a:rPr>
              <a:t> strani u mjestu i kretanju.</a:t>
            </a:r>
          </a:p>
          <a:p>
            <a:pPr marL="342900" lvl="0" indent="-342900">
              <a:buFont typeface="+mj-lt"/>
              <a:buAutoNum type="arabicPeriod"/>
              <a:tabLst>
                <a:tab pos="457200" algn="l"/>
              </a:tabLst>
            </a:pPr>
            <a:r>
              <a:rPr lang="hr-HR" sz="1500" dirty="0">
                <a:effectLst/>
                <a:latin typeface="Times New Roman" panose="02020603050405020304" pitchFamily="18" charset="0"/>
                <a:ea typeface="Times New Roman" panose="02020603050405020304" pitchFamily="18" charset="0"/>
              </a:rPr>
              <a:t>Udaranje loptice, puštanje da padne na pod i ponovni udarac </a:t>
            </a:r>
            <a:r>
              <a:rPr lang="hr-HR" sz="1500" dirty="0" err="1">
                <a:effectLst/>
                <a:latin typeface="Times New Roman" panose="02020603050405020304" pitchFamily="18" charset="0"/>
                <a:ea typeface="Times New Roman" panose="02020603050405020304" pitchFamily="18" charset="0"/>
              </a:rPr>
              <a:t>forehand</a:t>
            </a:r>
            <a:r>
              <a:rPr lang="hr-HR" sz="1500" dirty="0">
                <a:effectLst/>
                <a:latin typeface="Times New Roman" panose="02020603050405020304" pitchFamily="18" charset="0"/>
                <a:ea typeface="Times New Roman" panose="02020603050405020304" pitchFamily="18" charset="0"/>
              </a:rPr>
              <a:t> ili </a:t>
            </a:r>
            <a:r>
              <a:rPr lang="hr-HR" sz="1500" dirty="0" err="1">
                <a:effectLst/>
                <a:latin typeface="Times New Roman" panose="02020603050405020304" pitchFamily="18" charset="0"/>
                <a:ea typeface="Times New Roman" panose="02020603050405020304" pitchFamily="18" charset="0"/>
              </a:rPr>
              <a:t>backhand</a:t>
            </a:r>
            <a:r>
              <a:rPr lang="hr-HR" sz="1500" dirty="0">
                <a:effectLst/>
                <a:latin typeface="Times New Roman" panose="02020603050405020304" pitchFamily="18" charset="0"/>
                <a:ea typeface="Times New Roman" panose="02020603050405020304" pitchFamily="18" charset="0"/>
              </a:rPr>
              <a:t> stranom u mjestu i kretanju.</a:t>
            </a:r>
          </a:p>
          <a:p>
            <a:pPr marL="342900" lvl="0" indent="-342900">
              <a:buFont typeface="+mj-lt"/>
              <a:buAutoNum type="arabicPeriod"/>
              <a:tabLst>
                <a:tab pos="457200" algn="l"/>
              </a:tabLst>
            </a:pPr>
            <a:r>
              <a:rPr lang="hr-HR" sz="1500" dirty="0">
                <a:effectLst/>
                <a:latin typeface="Times New Roman" panose="02020603050405020304" pitchFamily="18" charset="0"/>
                <a:ea typeface="Times New Roman" panose="02020603050405020304" pitchFamily="18" charset="0"/>
              </a:rPr>
              <a:t>Udaranje loptice  </a:t>
            </a:r>
            <a:r>
              <a:rPr lang="hr-HR" sz="1500" dirty="0" err="1">
                <a:effectLst/>
                <a:latin typeface="Times New Roman" panose="02020603050405020304" pitchFamily="18" charset="0"/>
                <a:ea typeface="Times New Roman" panose="02020603050405020304" pitchFamily="18" charset="0"/>
              </a:rPr>
              <a:t>forehand</a:t>
            </a:r>
            <a:r>
              <a:rPr lang="hr-HR" sz="1500" dirty="0">
                <a:effectLst/>
                <a:latin typeface="Times New Roman" panose="02020603050405020304" pitchFamily="18" charset="0"/>
                <a:ea typeface="Times New Roman" panose="02020603050405020304" pitchFamily="18" charset="0"/>
              </a:rPr>
              <a:t> ili </a:t>
            </a:r>
            <a:r>
              <a:rPr lang="hr-HR" sz="1500" dirty="0" err="1">
                <a:effectLst/>
                <a:latin typeface="Times New Roman" panose="02020603050405020304" pitchFamily="18" charset="0"/>
                <a:ea typeface="Times New Roman" panose="02020603050405020304" pitchFamily="18" charset="0"/>
              </a:rPr>
              <a:t>backhand</a:t>
            </a:r>
            <a:r>
              <a:rPr lang="hr-HR" sz="1500" dirty="0">
                <a:effectLst/>
                <a:latin typeface="Times New Roman" panose="02020603050405020304" pitchFamily="18" charset="0"/>
                <a:ea typeface="Times New Roman" panose="02020603050405020304" pitchFamily="18" charset="0"/>
              </a:rPr>
              <a:t> stranom u mjestu i kretanju.</a:t>
            </a:r>
          </a:p>
          <a:p>
            <a:pPr marL="342900" lvl="0" indent="-342900">
              <a:buFont typeface="+mj-lt"/>
              <a:buAutoNum type="arabicPeriod"/>
              <a:tabLst>
                <a:tab pos="457200" algn="l"/>
              </a:tabLst>
            </a:pPr>
            <a:r>
              <a:rPr lang="hr-HR" sz="1500" dirty="0">
                <a:effectLst/>
                <a:latin typeface="Times New Roman" panose="02020603050405020304" pitchFamily="18" charset="0"/>
                <a:ea typeface="Times New Roman" panose="02020603050405020304" pitchFamily="18" charset="0"/>
              </a:rPr>
              <a:t>Udaranje loptice  </a:t>
            </a:r>
            <a:r>
              <a:rPr lang="hr-HR" sz="1500" dirty="0" err="1">
                <a:effectLst/>
                <a:latin typeface="Times New Roman" panose="02020603050405020304" pitchFamily="18" charset="0"/>
                <a:ea typeface="Times New Roman" panose="02020603050405020304" pitchFamily="18" charset="0"/>
              </a:rPr>
              <a:t>forehand</a:t>
            </a:r>
            <a:r>
              <a:rPr lang="hr-HR" sz="1500" dirty="0">
                <a:effectLst/>
                <a:latin typeface="Times New Roman" panose="02020603050405020304" pitchFamily="18" charset="0"/>
                <a:ea typeface="Times New Roman" panose="02020603050405020304" pitchFamily="18" charset="0"/>
              </a:rPr>
              <a:t> stranom, puštanje da padne na pod, pa </a:t>
            </a:r>
            <a:r>
              <a:rPr lang="hr-HR" sz="1500" dirty="0" err="1">
                <a:effectLst/>
                <a:latin typeface="Times New Roman" panose="02020603050405020304" pitchFamily="18" charset="0"/>
                <a:ea typeface="Times New Roman" panose="02020603050405020304" pitchFamily="18" charset="0"/>
              </a:rPr>
              <a:t>backhand</a:t>
            </a:r>
            <a:r>
              <a:rPr lang="hr-HR" sz="1500" dirty="0">
                <a:effectLst/>
                <a:latin typeface="Times New Roman" panose="02020603050405020304" pitchFamily="18" charset="0"/>
                <a:ea typeface="Times New Roman" panose="02020603050405020304" pitchFamily="18" charset="0"/>
              </a:rPr>
              <a:t> stranom u mjestu i kretanju.</a:t>
            </a:r>
          </a:p>
          <a:p>
            <a:pPr marL="342900" lvl="0" indent="-342900">
              <a:buFont typeface="+mj-lt"/>
              <a:buAutoNum type="arabicPeriod"/>
              <a:tabLst>
                <a:tab pos="457200" algn="l"/>
              </a:tabLst>
            </a:pPr>
            <a:r>
              <a:rPr lang="hr-HR" sz="1500" dirty="0">
                <a:effectLst/>
                <a:latin typeface="Times New Roman" panose="02020603050405020304" pitchFamily="18" charset="0"/>
                <a:ea typeface="Times New Roman" panose="02020603050405020304" pitchFamily="18" charset="0"/>
              </a:rPr>
              <a:t>Udaranje loptice  </a:t>
            </a:r>
            <a:r>
              <a:rPr lang="hr-HR" sz="1500" dirty="0" err="1">
                <a:effectLst/>
                <a:latin typeface="Times New Roman" panose="02020603050405020304" pitchFamily="18" charset="0"/>
                <a:ea typeface="Times New Roman" panose="02020603050405020304" pitchFamily="18" charset="0"/>
              </a:rPr>
              <a:t>forehand</a:t>
            </a:r>
            <a:r>
              <a:rPr lang="hr-HR" sz="1500" dirty="0">
                <a:effectLst/>
                <a:latin typeface="Times New Roman" panose="02020603050405020304" pitchFamily="18" charset="0"/>
                <a:ea typeface="Times New Roman" panose="02020603050405020304" pitchFamily="18" charset="0"/>
              </a:rPr>
              <a:t> stranom, pa </a:t>
            </a:r>
            <a:r>
              <a:rPr lang="hr-HR" sz="1500" dirty="0" err="1">
                <a:effectLst/>
                <a:latin typeface="Times New Roman" panose="02020603050405020304" pitchFamily="18" charset="0"/>
                <a:ea typeface="Times New Roman" panose="02020603050405020304" pitchFamily="18" charset="0"/>
              </a:rPr>
              <a:t>backhand</a:t>
            </a:r>
            <a:r>
              <a:rPr lang="hr-HR" sz="1500" dirty="0">
                <a:effectLst/>
                <a:latin typeface="Times New Roman" panose="02020603050405020304" pitchFamily="18" charset="0"/>
                <a:ea typeface="Times New Roman" panose="02020603050405020304" pitchFamily="18" charset="0"/>
              </a:rPr>
              <a:t> stranom u mjestu i kretanju.</a:t>
            </a:r>
          </a:p>
          <a:p>
            <a:pPr marL="342900" lvl="0" indent="-342900">
              <a:buFont typeface="+mj-lt"/>
              <a:buAutoNum type="arabicPeriod"/>
              <a:tabLst>
                <a:tab pos="457200" algn="l"/>
              </a:tabLst>
            </a:pPr>
            <a:endParaRPr lang="hr-HR" sz="1800" dirty="0">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endParaRPr lang="hr-HR" sz="1800"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hr-HR" sz="1800" dirty="0">
              <a:effectLst/>
              <a:latin typeface="Times New Roman" panose="02020603050405020304" pitchFamily="18" charset="0"/>
              <a:ea typeface="Times New Roman" panose="02020603050405020304" pitchFamily="18" charset="0"/>
            </a:endParaRPr>
          </a:p>
          <a:p>
            <a:pPr marL="0" indent="0">
              <a:buNone/>
              <a:tabLst>
                <a:tab pos="457200" algn="l"/>
              </a:tabLst>
            </a:pPr>
            <a:endParaRPr lang="hr-HR" sz="1800" dirty="0">
              <a:latin typeface="Times New Roman" panose="02020603050405020304" pitchFamily="18" charset="0"/>
              <a:ea typeface="Times New Roman" panose="02020603050405020304" pitchFamily="18" charset="0"/>
            </a:endParaRPr>
          </a:p>
          <a:p>
            <a:pPr marL="0" indent="0">
              <a:buNone/>
              <a:tabLst>
                <a:tab pos="457200" algn="l"/>
              </a:tabLst>
            </a:pPr>
            <a:r>
              <a:rPr lang="hr-HR" sz="1800" dirty="0">
                <a:effectLst/>
                <a:latin typeface="Times New Roman" panose="02020603050405020304" pitchFamily="18" charset="0"/>
                <a:ea typeface="Times New Roman" panose="02020603050405020304" pitchFamily="18" charset="0"/>
              </a:rPr>
              <a:t>                                </a:t>
            </a:r>
          </a:p>
          <a:p>
            <a:pPr marL="0" indent="0">
              <a:buNone/>
              <a:tabLst>
                <a:tab pos="457200" algn="l"/>
              </a:tabLst>
            </a:pPr>
            <a:r>
              <a:rPr lang="hr-HR" sz="1800" dirty="0">
                <a:latin typeface="Times New Roman" panose="02020603050405020304" pitchFamily="18" charset="0"/>
                <a:ea typeface="Times New Roman" panose="02020603050405020304" pitchFamily="18" charset="0"/>
              </a:rPr>
              <a:t>                                                        </a:t>
            </a:r>
            <a:r>
              <a:rPr lang="hr-HR" sz="1800" dirty="0">
                <a:effectLst/>
                <a:latin typeface="Times New Roman" panose="02020603050405020304" pitchFamily="18" charset="0"/>
                <a:ea typeface="Times New Roman" panose="02020603050405020304" pitchFamily="18" charset="0"/>
              </a:rPr>
              <a:t> </a:t>
            </a:r>
            <a:r>
              <a:rPr lang="hr-HR" sz="1500" dirty="0">
                <a:effectLst/>
                <a:latin typeface="Times New Roman" panose="02020603050405020304" pitchFamily="18" charset="0"/>
                <a:ea typeface="Times New Roman" panose="02020603050405020304" pitchFamily="18" charset="0"/>
              </a:rPr>
              <a:t>Sve ove vježbe mogu se primijeniti i kao štafetne igre</a:t>
            </a:r>
          </a:p>
          <a:p>
            <a:pPr marL="0" lvl="0" indent="0">
              <a:buNone/>
              <a:tabLst>
                <a:tab pos="457200" algn="l"/>
              </a:tabLst>
            </a:pPr>
            <a:endParaRPr lang="hr-HR" sz="1800" dirty="0">
              <a:effectLst/>
              <a:latin typeface="Times New Roman" panose="02020603050405020304" pitchFamily="18" charset="0"/>
              <a:ea typeface="Times New Roman" panose="02020603050405020304" pitchFamily="18" charset="0"/>
            </a:endParaRPr>
          </a:p>
          <a:p>
            <a:pPr marL="0" indent="0">
              <a:buNone/>
            </a:pPr>
            <a:endParaRPr lang="hr-HR" dirty="0"/>
          </a:p>
        </p:txBody>
      </p:sp>
      <p:sp>
        <p:nvSpPr>
          <p:cNvPr id="4" name="Rectangle 2">
            <a:extLst>
              <a:ext uri="{FF2B5EF4-FFF2-40B4-BE49-F238E27FC236}">
                <a16:creationId xmlns:a16="http://schemas.microsoft.com/office/drawing/2014/main" id="{DD3B5E83-BA78-42EC-9726-15BA829DAC2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8193" name="Picture 1">
            <a:extLst>
              <a:ext uri="{FF2B5EF4-FFF2-40B4-BE49-F238E27FC236}">
                <a16:creationId xmlns:a16="http://schemas.microsoft.com/office/drawing/2014/main" id="{EE5A92D9-8809-4B1F-BD01-F636F5D51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652" y="4185095"/>
            <a:ext cx="2217906" cy="146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2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52" name="Rectangle 925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3CDF712-B139-49E1-8CF0-1600DF75F0DF}"/>
              </a:ext>
            </a:extLst>
          </p:cNvPr>
          <p:cNvSpPr>
            <a:spLocks noGrp="1"/>
          </p:cNvSpPr>
          <p:nvPr>
            <p:ph type="title"/>
          </p:nvPr>
        </p:nvSpPr>
        <p:spPr>
          <a:xfrm>
            <a:off x="640080" y="329184"/>
            <a:ext cx="6894576" cy="1783080"/>
          </a:xfrm>
        </p:spPr>
        <p:txBody>
          <a:bodyPr anchor="b">
            <a:normAutofit fontScale="90000"/>
          </a:bodyPr>
          <a:lstStyle/>
          <a:p>
            <a:br>
              <a:rPr lang="hr-HR" sz="1400" b="1" dirty="0">
                <a:effectLst/>
                <a:latin typeface="Times New Roman" panose="02020603050405020304" pitchFamily="18" charset="0"/>
                <a:ea typeface="Times New Roman" panose="02020603050405020304" pitchFamily="18" charset="0"/>
              </a:rPr>
            </a:br>
            <a:br>
              <a:rPr lang="hr-HR" sz="1400" b="1" dirty="0">
                <a:effectLst/>
                <a:latin typeface="Times New Roman" panose="02020603050405020304" pitchFamily="18" charset="0"/>
                <a:ea typeface="Times New Roman" panose="02020603050405020304" pitchFamily="18" charset="0"/>
              </a:rPr>
            </a:br>
            <a:r>
              <a:rPr lang="hr-HR" sz="1400" b="1" dirty="0">
                <a:effectLst/>
                <a:latin typeface="Times New Roman" panose="02020603050405020304" pitchFamily="18" charset="0"/>
                <a:ea typeface="Times New Roman" panose="02020603050405020304" pitchFamily="18" charset="0"/>
              </a:rPr>
              <a:t> </a:t>
            </a:r>
            <a:r>
              <a:rPr lang="hr-HR" sz="2700" b="1" dirty="0">
                <a:effectLst/>
                <a:latin typeface="Times New Roman" panose="02020603050405020304" pitchFamily="18" charset="0"/>
                <a:ea typeface="Times New Roman" panose="02020603050405020304" pitchFamily="18" charset="0"/>
              </a:rPr>
              <a:t>Osnovni stavovi i udarci</a:t>
            </a:r>
            <a:br>
              <a:rPr lang="hr-HR" sz="1400" dirty="0">
                <a:effectLst/>
                <a:latin typeface="Times New Roman" panose="02020603050405020304" pitchFamily="18" charset="0"/>
                <a:ea typeface="Times New Roman" panose="02020603050405020304" pitchFamily="18" charset="0"/>
              </a:rPr>
            </a:br>
            <a:r>
              <a:rPr lang="hr-HR" sz="1400" b="1" dirty="0">
                <a:effectLst/>
                <a:latin typeface="Times New Roman" panose="02020603050405020304" pitchFamily="18" charset="0"/>
                <a:ea typeface="Times New Roman" panose="02020603050405020304" pitchFamily="18" charset="0"/>
              </a:rPr>
              <a:t> </a:t>
            </a:r>
            <a:br>
              <a:rPr lang="hr-HR" sz="1800" dirty="0">
                <a:effectLst/>
                <a:latin typeface="Times New Roman" panose="02020603050405020304" pitchFamily="18" charset="0"/>
                <a:ea typeface="Times New Roman" panose="02020603050405020304" pitchFamily="18" charset="0"/>
              </a:rPr>
            </a:br>
            <a:r>
              <a:rPr lang="hr-HR" sz="1800" dirty="0">
                <a:effectLst/>
                <a:latin typeface="Times New Roman" panose="02020603050405020304" pitchFamily="18" charset="0"/>
                <a:ea typeface="Times New Roman" panose="02020603050405020304" pitchFamily="18" charset="0"/>
              </a:rPr>
              <a:t>Prije nego počnemo sa vježbana treba objasniti osnovni </a:t>
            </a:r>
            <a:r>
              <a:rPr lang="hr-HR" sz="1800" dirty="0" err="1">
                <a:effectLst/>
                <a:latin typeface="Times New Roman" panose="02020603050405020304" pitchFamily="18" charset="0"/>
                <a:ea typeface="Times New Roman" panose="02020603050405020304" pitchFamily="18" charset="0"/>
              </a:rPr>
              <a:t>forehand</a:t>
            </a:r>
            <a:r>
              <a:rPr lang="hr-HR" sz="1800" dirty="0">
                <a:effectLst/>
                <a:latin typeface="Times New Roman" panose="02020603050405020304" pitchFamily="18" charset="0"/>
                <a:ea typeface="Times New Roman" panose="02020603050405020304" pitchFamily="18" charset="0"/>
              </a:rPr>
              <a:t> i </a:t>
            </a:r>
            <a:r>
              <a:rPr lang="hr-HR" sz="1800" dirty="0" err="1">
                <a:effectLst/>
                <a:latin typeface="Times New Roman" panose="02020603050405020304" pitchFamily="18" charset="0"/>
                <a:ea typeface="Times New Roman" panose="02020603050405020304" pitchFamily="18" charset="0"/>
              </a:rPr>
              <a:t>backhand</a:t>
            </a:r>
            <a:r>
              <a:rPr lang="hr-HR" sz="1800" dirty="0">
                <a:effectLst/>
                <a:latin typeface="Times New Roman" panose="02020603050405020304" pitchFamily="18" charset="0"/>
                <a:ea typeface="Times New Roman" panose="02020603050405020304" pitchFamily="18" charset="0"/>
              </a:rPr>
              <a:t> stav, te ispravne </a:t>
            </a:r>
            <a:r>
              <a:rPr lang="hr-HR" sz="1800" dirty="0" err="1">
                <a:effectLst/>
                <a:latin typeface="Times New Roman" panose="02020603050405020304" pitchFamily="18" charset="0"/>
                <a:ea typeface="Times New Roman" panose="02020603050405020304" pitchFamily="18" charset="0"/>
              </a:rPr>
              <a:t>forehand</a:t>
            </a:r>
            <a:r>
              <a:rPr lang="hr-HR" sz="1800" dirty="0">
                <a:effectLst/>
                <a:latin typeface="Times New Roman" panose="02020603050405020304" pitchFamily="18" charset="0"/>
                <a:ea typeface="Times New Roman" panose="02020603050405020304" pitchFamily="18" charset="0"/>
              </a:rPr>
              <a:t> i </a:t>
            </a:r>
            <a:r>
              <a:rPr lang="hr-HR" sz="1800" dirty="0" err="1">
                <a:effectLst/>
                <a:latin typeface="Times New Roman" panose="02020603050405020304" pitchFamily="18" charset="0"/>
                <a:ea typeface="Times New Roman" panose="02020603050405020304" pitchFamily="18" charset="0"/>
              </a:rPr>
              <a:t>backhand</a:t>
            </a:r>
            <a:r>
              <a:rPr lang="hr-HR" sz="1800" dirty="0">
                <a:effectLst/>
                <a:latin typeface="Times New Roman" panose="02020603050405020304" pitchFamily="18" charset="0"/>
                <a:ea typeface="Times New Roman" panose="02020603050405020304" pitchFamily="18" charset="0"/>
              </a:rPr>
              <a:t> osnovni udarac (za igrače kojima je dominantna </a:t>
            </a:r>
            <a:r>
              <a:rPr lang="hr-HR" sz="1800" dirty="0">
                <a:latin typeface="Times New Roman" panose="02020603050405020304" pitchFamily="18" charset="0"/>
                <a:ea typeface="Times New Roman" panose="02020603050405020304" pitchFamily="18" charset="0"/>
              </a:rPr>
              <a:t>desna</a:t>
            </a:r>
            <a:r>
              <a:rPr lang="hr-HR" sz="1800" dirty="0">
                <a:effectLst/>
                <a:latin typeface="Times New Roman" panose="02020603050405020304" pitchFamily="18" charset="0"/>
                <a:ea typeface="Times New Roman" panose="02020603050405020304" pitchFamily="18" charset="0"/>
              </a:rPr>
              <a:t> ruka).</a:t>
            </a:r>
            <a:br>
              <a:rPr lang="hr-HR" sz="1400" dirty="0">
                <a:effectLst/>
                <a:latin typeface="Times New Roman" panose="02020603050405020304" pitchFamily="18" charset="0"/>
                <a:ea typeface="Times New Roman" panose="02020603050405020304" pitchFamily="18" charset="0"/>
              </a:rPr>
            </a:br>
            <a:endParaRPr lang="hr-HR" sz="1400" dirty="0"/>
          </a:p>
        </p:txBody>
      </p:sp>
      <p:sp>
        <p:nvSpPr>
          <p:cNvPr id="925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C5289D3C-9577-44A6-854B-41DB0B1B0704}"/>
              </a:ext>
            </a:extLst>
          </p:cNvPr>
          <p:cNvSpPr>
            <a:spLocks noGrp="1"/>
          </p:cNvSpPr>
          <p:nvPr>
            <p:ph idx="1"/>
          </p:nvPr>
        </p:nvSpPr>
        <p:spPr>
          <a:xfrm>
            <a:off x="640080" y="2112264"/>
            <a:ext cx="6894576" cy="4078224"/>
          </a:xfrm>
        </p:spPr>
        <p:txBody>
          <a:bodyPr>
            <a:normAutofit/>
          </a:bodyPr>
          <a:lstStyle/>
          <a:p>
            <a:pPr marL="0" indent="0">
              <a:buNone/>
            </a:pPr>
            <a:endParaRPr lang="hr-HR" sz="1700" b="1" dirty="0">
              <a:effectLst/>
              <a:latin typeface="Times New Roman" panose="02020603050405020304" pitchFamily="18" charset="0"/>
              <a:ea typeface="Times New Roman" panose="02020603050405020304" pitchFamily="18" charset="0"/>
            </a:endParaRPr>
          </a:p>
          <a:p>
            <a:pPr marL="0" indent="0">
              <a:buNone/>
            </a:pPr>
            <a:r>
              <a:rPr lang="hr-HR" sz="1700" b="1" dirty="0" err="1">
                <a:effectLst/>
                <a:latin typeface="Times New Roman" panose="02020603050405020304" pitchFamily="18" charset="0"/>
                <a:ea typeface="Times New Roman" panose="02020603050405020304" pitchFamily="18" charset="0"/>
              </a:rPr>
              <a:t>Forehand</a:t>
            </a:r>
            <a:r>
              <a:rPr lang="hr-HR" sz="1700" b="1" dirty="0">
                <a:effectLst/>
                <a:latin typeface="Times New Roman" panose="02020603050405020304" pitchFamily="18" charset="0"/>
                <a:ea typeface="Times New Roman" panose="02020603050405020304" pitchFamily="18" charset="0"/>
              </a:rPr>
              <a:t> stav i udarac</a:t>
            </a:r>
            <a:r>
              <a:rPr lang="hr-HR" sz="1700" dirty="0">
                <a:effectLst/>
                <a:latin typeface="Times New Roman" panose="02020603050405020304" pitchFamily="18" charset="0"/>
                <a:ea typeface="Times New Roman" panose="02020603050405020304" pitchFamily="18" charset="0"/>
              </a:rPr>
              <a:t>: </a:t>
            </a:r>
            <a:r>
              <a:rPr lang="hr-HR" sz="1400" dirty="0">
                <a:effectLst/>
                <a:latin typeface="Times New Roman" panose="02020603050405020304" pitchFamily="18" charset="0"/>
                <a:ea typeface="Times New Roman" panose="02020603050405020304" pitchFamily="18" charset="0"/>
              </a:rPr>
              <a:t>tijelo je lagano okrenuto u desnu stranu, noge u </a:t>
            </a:r>
            <a:r>
              <a:rPr lang="hr-HR" sz="1400" dirty="0" err="1">
                <a:effectLst/>
                <a:latin typeface="Times New Roman" panose="02020603050405020304" pitchFamily="18" charset="0"/>
                <a:ea typeface="Times New Roman" panose="02020603050405020304" pitchFamily="18" charset="0"/>
              </a:rPr>
              <a:t>raskoračnom</a:t>
            </a:r>
            <a:r>
              <a:rPr lang="hr-HR" sz="1400" dirty="0">
                <a:effectLst/>
                <a:latin typeface="Times New Roman" panose="02020603050405020304" pitchFamily="18" charset="0"/>
                <a:ea typeface="Times New Roman" panose="02020603050405020304" pitchFamily="18" charset="0"/>
              </a:rPr>
              <a:t> stavu </a:t>
            </a:r>
            <a:r>
              <a:rPr lang="hr-HR" sz="1400" dirty="0" err="1">
                <a:effectLst/>
                <a:latin typeface="Times New Roman" panose="02020603050405020304" pitchFamily="18" charset="0"/>
                <a:ea typeface="Times New Roman" panose="02020603050405020304" pitchFamily="18" charset="0"/>
              </a:rPr>
              <a:t>pogrčene</a:t>
            </a:r>
            <a:r>
              <a:rPr lang="hr-HR" sz="1400" dirty="0">
                <a:effectLst/>
                <a:latin typeface="Times New Roman" panose="02020603050405020304" pitchFamily="18" charset="0"/>
                <a:ea typeface="Times New Roman" panose="02020603050405020304" pitchFamily="18" charset="0"/>
              </a:rPr>
              <a:t>, lijeva noga naprijed. Ruka s reketom je </a:t>
            </a:r>
            <a:r>
              <a:rPr lang="hr-HR" sz="1400" dirty="0" err="1">
                <a:effectLst/>
                <a:latin typeface="Times New Roman" panose="02020603050405020304" pitchFamily="18" charset="0"/>
                <a:ea typeface="Times New Roman" panose="02020603050405020304" pitchFamily="18" charset="0"/>
              </a:rPr>
              <a:t>pogrčena</a:t>
            </a:r>
            <a:r>
              <a:rPr lang="hr-HR" sz="1400" dirty="0">
                <a:effectLst/>
                <a:latin typeface="Times New Roman" panose="02020603050405020304" pitchFamily="18" charset="0"/>
                <a:ea typeface="Times New Roman" panose="02020603050405020304" pitchFamily="18" charset="0"/>
              </a:rPr>
              <a:t> pored tijela, reket s </a:t>
            </a:r>
            <a:r>
              <a:rPr lang="hr-HR" sz="1400" dirty="0" err="1">
                <a:effectLst/>
                <a:latin typeface="Times New Roman" panose="02020603050405020304" pitchFamily="18" charset="0"/>
                <a:ea typeface="Times New Roman" panose="02020603050405020304" pitchFamily="18" charset="0"/>
              </a:rPr>
              <a:t>forehand</a:t>
            </a:r>
            <a:r>
              <a:rPr lang="hr-HR" sz="1400" dirty="0">
                <a:effectLst/>
                <a:latin typeface="Times New Roman" panose="02020603050405020304" pitchFamily="18" charset="0"/>
                <a:ea typeface="Times New Roman" panose="02020603050405020304" pitchFamily="18" charset="0"/>
              </a:rPr>
              <a:t> strane gleda prema naprijed . </a:t>
            </a:r>
            <a:r>
              <a:rPr lang="hr-HR" sz="1400" dirty="0" err="1">
                <a:effectLst/>
                <a:latin typeface="Times New Roman" panose="02020603050405020304" pitchFamily="18" charset="0"/>
                <a:ea typeface="Times New Roman" panose="02020603050405020304" pitchFamily="18" charset="0"/>
              </a:rPr>
              <a:t>Pogrčena</a:t>
            </a:r>
            <a:r>
              <a:rPr lang="hr-HR" sz="1400" dirty="0">
                <a:effectLst/>
                <a:latin typeface="Times New Roman" panose="02020603050405020304" pitchFamily="18" charset="0"/>
                <a:ea typeface="Times New Roman" panose="02020603050405020304" pitchFamily="18" charset="0"/>
              </a:rPr>
              <a:t> ruka pomiče se naprijed i gore do položaja kada je reket okomit na podlogu, ispred glave.</a:t>
            </a:r>
          </a:p>
          <a:p>
            <a:pPr marL="0" indent="0">
              <a:buNone/>
            </a:pPr>
            <a:endParaRPr lang="hr-HR" sz="1700" b="1" dirty="0">
              <a:effectLst/>
              <a:latin typeface="Times New Roman" panose="02020603050405020304" pitchFamily="18" charset="0"/>
              <a:ea typeface="Times New Roman" panose="02020603050405020304" pitchFamily="18" charset="0"/>
            </a:endParaRPr>
          </a:p>
          <a:p>
            <a:pPr marL="0" indent="0">
              <a:buNone/>
            </a:pPr>
            <a:r>
              <a:rPr lang="hr-HR" sz="1700" b="1" dirty="0">
                <a:effectLst/>
                <a:latin typeface="Times New Roman" panose="02020603050405020304" pitchFamily="18" charset="0"/>
                <a:ea typeface="Times New Roman" panose="02020603050405020304" pitchFamily="18" charset="0"/>
              </a:rPr>
              <a:t>     </a:t>
            </a:r>
          </a:p>
          <a:p>
            <a:pPr marL="0" indent="0">
              <a:buNone/>
            </a:pPr>
            <a:endParaRPr lang="hr-HR" sz="1700" b="1" dirty="0">
              <a:latin typeface="Times New Roman" panose="02020603050405020304" pitchFamily="18" charset="0"/>
              <a:ea typeface="Times New Roman" panose="02020603050405020304" pitchFamily="18" charset="0"/>
            </a:endParaRPr>
          </a:p>
          <a:p>
            <a:pPr marL="0" indent="0">
              <a:buNone/>
            </a:pPr>
            <a:endParaRPr lang="hr-HR" sz="1700" b="1" dirty="0">
              <a:effectLst/>
              <a:latin typeface="Times New Roman" panose="02020603050405020304" pitchFamily="18" charset="0"/>
              <a:ea typeface="Times New Roman" panose="02020603050405020304" pitchFamily="18" charset="0"/>
            </a:endParaRPr>
          </a:p>
          <a:p>
            <a:pPr marL="0" indent="0">
              <a:buNone/>
            </a:pPr>
            <a:r>
              <a:rPr lang="hr-HR" sz="1700" b="1" dirty="0" err="1">
                <a:effectLst/>
                <a:latin typeface="Times New Roman" panose="02020603050405020304" pitchFamily="18" charset="0"/>
                <a:ea typeface="Times New Roman" panose="02020603050405020304" pitchFamily="18" charset="0"/>
              </a:rPr>
              <a:t>Backhand</a:t>
            </a:r>
            <a:r>
              <a:rPr lang="hr-HR" sz="1700" b="1" dirty="0">
                <a:effectLst/>
                <a:latin typeface="Times New Roman" panose="02020603050405020304" pitchFamily="18" charset="0"/>
                <a:ea typeface="Times New Roman" panose="02020603050405020304" pitchFamily="18" charset="0"/>
              </a:rPr>
              <a:t> stav i udarac</a:t>
            </a:r>
            <a:r>
              <a:rPr lang="hr-HR" sz="1700" dirty="0">
                <a:effectLst/>
                <a:latin typeface="Times New Roman" panose="02020603050405020304" pitchFamily="18" charset="0"/>
                <a:ea typeface="Times New Roman" panose="02020603050405020304" pitchFamily="18" charset="0"/>
              </a:rPr>
              <a:t>: </a:t>
            </a:r>
            <a:r>
              <a:rPr lang="hr-HR" sz="1400" dirty="0">
                <a:effectLst/>
                <a:latin typeface="Times New Roman" panose="02020603050405020304" pitchFamily="18" charset="0"/>
                <a:ea typeface="Times New Roman" panose="02020603050405020304" pitchFamily="18" charset="0"/>
              </a:rPr>
              <a:t>tijelo je okrenuto naprijed, </a:t>
            </a:r>
            <a:r>
              <a:rPr lang="hr-HR" sz="1400" dirty="0" err="1">
                <a:effectLst/>
                <a:latin typeface="Times New Roman" panose="02020603050405020304" pitchFamily="18" charset="0"/>
                <a:ea typeface="Times New Roman" panose="02020603050405020304" pitchFamily="18" charset="0"/>
              </a:rPr>
              <a:t>raskoračni</a:t>
            </a:r>
            <a:r>
              <a:rPr lang="hr-HR" sz="1400" dirty="0">
                <a:effectLst/>
                <a:latin typeface="Times New Roman" panose="02020603050405020304" pitchFamily="18" charset="0"/>
                <a:ea typeface="Times New Roman" panose="02020603050405020304" pitchFamily="18" charset="0"/>
              </a:rPr>
              <a:t> stav, noge lagano </a:t>
            </a:r>
            <a:r>
              <a:rPr lang="hr-HR" sz="1400" dirty="0" err="1">
                <a:effectLst/>
                <a:latin typeface="Times New Roman" panose="02020603050405020304" pitchFamily="18" charset="0"/>
                <a:ea typeface="Times New Roman" panose="02020603050405020304" pitchFamily="18" charset="0"/>
              </a:rPr>
              <a:t>pogrčene</a:t>
            </a:r>
            <a:r>
              <a:rPr lang="hr-HR" sz="1400" dirty="0">
                <a:effectLst/>
                <a:latin typeface="Times New Roman" panose="02020603050405020304" pitchFamily="18" charset="0"/>
                <a:ea typeface="Times New Roman" panose="02020603050405020304" pitchFamily="18" charset="0"/>
              </a:rPr>
              <a:t>. Ruka je </a:t>
            </a:r>
            <a:r>
              <a:rPr lang="hr-HR" sz="1400" dirty="0" err="1">
                <a:effectLst/>
                <a:latin typeface="Times New Roman" panose="02020603050405020304" pitchFamily="18" charset="0"/>
                <a:ea typeface="Times New Roman" panose="02020603050405020304" pitchFamily="18" charset="0"/>
              </a:rPr>
              <a:t>pogrčena</a:t>
            </a:r>
            <a:r>
              <a:rPr lang="hr-HR" sz="1400" dirty="0">
                <a:effectLst/>
                <a:latin typeface="Times New Roman" panose="02020603050405020304" pitchFamily="18" charset="0"/>
                <a:ea typeface="Times New Roman" panose="02020603050405020304" pitchFamily="18" charset="0"/>
              </a:rPr>
              <a:t> ispred tijela u visini trbuha, reket s </a:t>
            </a:r>
            <a:r>
              <a:rPr lang="hr-HR" sz="1400" dirty="0" err="1">
                <a:effectLst/>
                <a:latin typeface="Times New Roman" panose="02020603050405020304" pitchFamily="18" charset="0"/>
                <a:ea typeface="Times New Roman" panose="02020603050405020304" pitchFamily="18" charset="0"/>
              </a:rPr>
              <a:t>backhand</a:t>
            </a:r>
            <a:r>
              <a:rPr lang="hr-HR" sz="1400" dirty="0">
                <a:effectLst/>
                <a:latin typeface="Times New Roman" panose="02020603050405020304" pitchFamily="18" charset="0"/>
                <a:ea typeface="Times New Roman" panose="02020603050405020304" pitchFamily="18" charset="0"/>
              </a:rPr>
              <a:t> strane gleda naprijed. Podlaktica se pomiče prema naprijed dok ruka nije skoro ispružena. Reket lagano okrenut prema dolje.</a:t>
            </a:r>
          </a:p>
          <a:p>
            <a:pPr marL="0" indent="0">
              <a:buNone/>
            </a:pPr>
            <a:endParaRPr lang="hr-HR" sz="1700" dirty="0">
              <a:effectLst/>
              <a:latin typeface="Times New Roman" panose="02020603050405020304" pitchFamily="18" charset="0"/>
              <a:ea typeface="Times New Roman" panose="02020603050405020304" pitchFamily="18" charset="0"/>
            </a:endParaRPr>
          </a:p>
          <a:p>
            <a:pPr marL="0" indent="0">
              <a:buNone/>
            </a:pPr>
            <a:endParaRPr lang="hr-HR" sz="1700" dirty="0"/>
          </a:p>
        </p:txBody>
      </p:sp>
      <p:pic>
        <p:nvPicPr>
          <p:cNvPr id="2050" name="Picture 2" descr="Može biti slika sljedećeg: 3 ljudi, ljudi stoje i u zatvorenom">
            <a:extLst>
              <a:ext uri="{FF2B5EF4-FFF2-40B4-BE49-F238E27FC236}">
                <a16:creationId xmlns:a16="http://schemas.microsoft.com/office/drawing/2014/main" id="{C67B9209-BEC1-4348-86D4-5F328CE137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4107"/>
          <a:stretch/>
        </p:blipFill>
        <p:spPr bwMode="auto">
          <a:xfrm>
            <a:off x="7717925" y="4027953"/>
            <a:ext cx="4014216" cy="2569416"/>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descr="Slika na kojoj se prikazuje osoba, stol za stolni tenis, stol&#10;&#10;Opis je automatski generiran">
            <a:extLst>
              <a:ext uri="{FF2B5EF4-FFF2-40B4-BE49-F238E27FC236}">
                <a16:creationId xmlns:a16="http://schemas.microsoft.com/office/drawing/2014/main" id="{1AE1B757-4AE9-487A-BC67-F2A84AFDB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925" y="1475053"/>
            <a:ext cx="4049149" cy="2463141"/>
          </a:xfrm>
          <a:prstGeom prst="rect">
            <a:avLst/>
          </a:prstGeom>
        </p:spPr>
      </p:pic>
    </p:spTree>
    <p:extLst>
      <p:ext uri="{BB962C8B-B14F-4D97-AF65-F5344CB8AC3E}">
        <p14:creationId xmlns:p14="http://schemas.microsoft.com/office/powerpoint/2010/main" val="3843541672"/>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2200</Words>
  <Application>Microsoft Office PowerPoint</Application>
  <PresentationFormat>Široki zaslon</PresentationFormat>
  <Paragraphs>181</Paragraphs>
  <Slides>18</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18</vt:i4>
      </vt:variant>
    </vt:vector>
  </HeadingPairs>
  <TitlesOfParts>
    <vt:vector size="26" baseType="lpstr">
      <vt:lpstr>Algerian</vt:lpstr>
      <vt:lpstr>Arial</vt:lpstr>
      <vt:lpstr>Calibri</vt:lpstr>
      <vt:lpstr>Calibri Light</vt:lpstr>
      <vt:lpstr>Rockwell</vt:lpstr>
      <vt:lpstr>Symbol</vt:lpstr>
      <vt:lpstr>Times New Roman</vt:lpstr>
      <vt:lpstr>Tema sustava Office</vt:lpstr>
      <vt:lpstr>STOLNI TENIS      (redovna nastava i izvannastavna aktivnosti)   Željka Podgorelec-Sirc, prof. izvrstan savjetnik </vt:lpstr>
      <vt:lpstr>Povijest stolnog tenisa </vt:lpstr>
      <vt:lpstr>Pravila stolnog tenisa   Stolni tenis je sport u kojem se natječu dva (ili 4 - parovi) igrača koji udaraju lopticu reketom na stolu za stolni tenis  </vt:lpstr>
      <vt:lpstr>.</vt:lpstr>
      <vt:lpstr>.</vt:lpstr>
      <vt:lpstr>Službena pravila mogu se naći na stranicama Hrvatskog stolnoteniskog saveza http://www.hsts.hr </vt:lpstr>
      <vt:lpstr>Provedba stolnog tenisa u školi   Stolni tenis vrlo je popularna igra sa velikim brojem poklonika, pa je i to jedan od razloga zbog čega je bio uvršten u školska sportska natjecanja iako nije bio u nastavnom planu i programu. Uvođenjem Škole za život omogućena je primjena različitih sadržaja u nastavne planove i programe pa tako i stolnog tenisa. </vt:lpstr>
      <vt:lpstr>Držanje reketa i vježbe privikavanje na lopticu   Reket se hvata u dominantnu ruku tako da se kažiprst stavi na gumu, a ostali prsti omotaju oko drške reketa. Postoji još nekoliko načina držanja reketa i to većinom kod  istočnjačkih igrača, ali evropski način držanja reketa prevladava. Ako udaramo lopticu sa površinom na kojoj je kažiprst kažemo da je to backhand udarac, odnosno ako udaramo sa površinom gdje je vidljiv palac kažemo da je to forehand  udarac. </vt:lpstr>
      <vt:lpstr>   Osnovni stavovi i udarci   Prije nego počnemo sa vježbana treba objasniti osnovni forehand i backhand stav, te ispravne forehand i backhand osnovni udarac (za igrače kojima je dominantna desna ruka). </vt:lpstr>
      <vt:lpstr>„Rez” udarci (pimpl, rotacija prema dolje)</vt:lpstr>
      <vt:lpstr>„Spin” udarci (rotacija prema gore)</vt:lpstr>
      <vt:lpstr>   Servis:  je početni udarac koji je i najraznolikiji od svih udaraca. Osim što može biti F ili B, može imati različite rotacije, dužinu i strane od kuda se servira i kamo. Od kvalitete servisa uvelike ovisi daljnji tijek igre.                             Forhand servs                                                                                     Backhand sarvis</vt:lpstr>
      <vt:lpstr>Vježbe za usvajanje osnovnih stavova i udaraca: </vt:lpstr>
      <vt:lpstr>Vježbe u parovima na stolu: </vt:lpstr>
      <vt:lpstr>Uključivanje učenika s teškoćama   Stolni tenis je jedan od idealnih sportova u koje možemo uključiti djecu s teškoćama. Ovisno o vrsti teškoća igra se može lako prilagoditi. Vježbe imitacije pokreta i vježbe kontrole držanje loptice na reketu i manipuliranje reketom i lopticom mogu izvesti skoro svi, a izrazito su pogodne i za učenike u kolicima. </vt:lpstr>
      <vt:lpstr>Igra «Vola oko stola» </vt:lpstr>
      <vt:lpstr>Djeca pozitivno reagiraju na sve sportove, pogotovo ako su prezentirani s puno ljubavi entuzijazma i naravno kroz igru. Natjecateljski dio također igra veliku ulogu hoće li se dijete nastaviti  baviti određenim sportom, a kod stolnog tenisa nema prepreka da se sa njime bave od rane mladosti do duboke starosti. </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STOLNI TENIS      u školi (redovna nastava i izvannastavna aktivnost)   Željka Podgorelec-Sirc, prof.</dc:title>
  <dc:creator>ŽELJKA Podgorelec Sirc</dc:creator>
  <cp:lastModifiedBy>Marta Trstenjak</cp:lastModifiedBy>
  <cp:revision>6</cp:revision>
  <dcterms:created xsi:type="dcterms:W3CDTF">2022-06-27T14:07:39Z</dcterms:created>
  <dcterms:modified xsi:type="dcterms:W3CDTF">2023-05-15T10:29:17Z</dcterms:modified>
</cp:coreProperties>
</file>