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695A5-9E56-4A31-B7F7-FE7992F9581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F967E-D3EC-41D4-B1AD-13809E60B0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3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15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93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633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4561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153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39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01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1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1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43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36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0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69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85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50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493C-C97B-45A8-A68E-C131071D86F6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5A6CCF-598B-486F-9CEB-E421CA1B2A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63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KRUŽNI </a:t>
            </a:r>
            <a:r>
              <a:rPr lang="hr-HR" dirty="0" smtClean="0"/>
              <a:t>TRENING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Željka </a:t>
            </a:r>
            <a:r>
              <a:rPr lang="hr-HR" dirty="0" err="1" smtClean="0"/>
              <a:t>Podgorelec-Sirc</a:t>
            </a:r>
            <a:r>
              <a:rPr lang="hr-HR" dirty="0" smtClean="0"/>
              <a:t>, prof.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9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</a:t>
            </a:r>
            <a:r>
              <a:rPr lang="hr-HR" dirty="0" smtClean="0"/>
              <a:t>. TRBUŠNJACI – </a:t>
            </a:r>
            <a:r>
              <a:rPr lang="hr-HR" sz="2000" dirty="0" smtClean="0"/>
              <a:t>PODIZANJE TRUPA IZ LEŽANJA NA LEĐIMA, RUKE IZA GLAVE, NOGE POGRČENE U KOLJENIMA</a:t>
            </a:r>
            <a:endParaRPr lang="hr-HR" dirty="0"/>
          </a:p>
        </p:txBody>
      </p:sp>
      <p:pic>
        <p:nvPicPr>
          <p:cNvPr id="4" name="Rezervirano mjesto sadržaja 3" descr="Slikovni rezultat za VJEŽBA UTEZI RUK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376" y="2958353"/>
            <a:ext cx="5558118" cy="3406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7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9.SKLEKOVI </a:t>
            </a:r>
            <a:endParaRPr lang="hr-HR" dirty="0"/>
          </a:p>
        </p:txBody>
      </p:sp>
      <p:pic>
        <p:nvPicPr>
          <p:cNvPr id="4" name="Rezervirano mjesto sadržaja 3" descr="Slikovni rezultat za sklekov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825" y="2796987"/>
            <a:ext cx="6266328" cy="3487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6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TABELA ZA UPISIVANJE </a:t>
            </a:r>
            <a:r>
              <a:rPr lang="hr-HR" dirty="0" smtClean="0"/>
              <a:t>PULSA</a:t>
            </a:r>
            <a:br>
              <a:rPr lang="hr-HR" dirty="0" smtClean="0"/>
            </a:br>
            <a:r>
              <a:rPr lang="hr-HR" dirty="0" smtClean="0"/>
              <a:t>7.-8. razred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326938"/>
              </p:ext>
            </p:extLst>
          </p:nvPr>
        </p:nvGraphicFramePr>
        <p:xfrm>
          <a:off x="677863" y="2160588"/>
          <a:ext cx="85963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9">
                  <a:extLst>
                    <a:ext uri="{9D8B030D-6E8A-4147-A177-3AD203B41FA5}">
                      <a16:colId xmlns:a16="http://schemas.microsoft.com/office/drawing/2014/main" val="4228849837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271393450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155236726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1581078155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1469267776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879215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PULS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PRIJE RADA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1.</a:t>
                      </a:r>
                      <a:r>
                        <a:rPr lang="hr-HR" sz="1400" baseline="0" dirty="0" smtClean="0"/>
                        <a:t> PAUZA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2. PAUZA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3. PAUZA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NAKON 5</a:t>
                      </a:r>
                      <a:r>
                        <a:rPr lang="hr-HR" sz="1400" baseline="0" dirty="0" smtClean="0"/>
                        <a:t> MIN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64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1. SAT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2. SAT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9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2304" y="609600"/>
            <a:ext cx="8892987" cy="1320800"/>
          </a:xfrm>
        </p:spPr>
        <p:txBody>
          <a:bodyPr/>
          <a:lstStyle/>
          <a:p>
            <a:pPr algn="ctr"/>
            <a:r>
              <a:rPr lang="hr-HR" dirty="0" smtClean="0"/>
              <a:t>TABELA ZA UPIS BROJA PONAVLJANJA </a:t>
            </a:r>
            <a:br>
              <a:rPr lang="hr-HR" dirty="0" smtClean="0"/>
            </a:br>
            <a:r>
              <a:rPr lang="hr-HR" dirty="0" smtClean="0"/>
              <a:t>5.-8. razred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664494"/>
              </p:ext>
            </p:extLst>
          </p:nvPr>
        </p:nvGraphicFramePr>
        <p:xfrm>
          <a:off x="977153" y="2160586"/>
          <a:ext cx="9027457" cy="214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189">
                  <a:extLst>
                    <a:ext uri="{9D8B030D-6E8A-4147-A177-3AD203B41FA5}">
                      <a16:colId xmlns:a16="http://schemas.microsoft.com/office/drawing/2014/main" val="2515886780"/>
                    </a:ext>
                  </a:extLst>
                </a:gridCol>
                <a:gridCol w="700611">
                  <a:extLst>
                    <a:ext uri="{9D8B030D-6E8A-4147-A177-3AD203B41FA5}">
                      <a16:colId xmlns:a16="http://schemas.microsoft.com/office/drawing/2014/main" val="2249554846"/>
                    </a:ext>
                  </a:extLst>
                </a:gridCol>
                <a:gridCol w="716534">
                  <a:extLst>
                    <a:ext uri="{9D8B030D-6E8A-4147-A177-3AD203B41FA5}">
                      <a16:colId xmlns:a16="http://schemas.microsoft.com/office/drawing/2014/main" val="944996362"/>
                    </a:ext>
                  </a:extLst>
                </a:gridCol>
                <a:gridCol w="748380">
                  <a:extLst>
                    <a:ext uri="{9D8B030D-6E8A-4147-A177-3AD203B41FA5}">
                      <a16:colId xmlns:a16="http://schemas.microsoft.com/office/drawing/2014/main" val="3606617340"/>
                    </a:ext>
                  </a:extLst>
                </a:gridCol>
                <a:gridCol w="732458">
                  <a:extLst>
                    <a:ext uri="{9D8B030D-6E8A-4147-A177-3AD203B41FA5}">
                      <a16:colId xmlns:a16="http://schemas.microsoft.com/office/drawing/2014/main" val="3681585506"/>
                    </a:ext>
                  </a:extLst>
                </a:gridCol>
                <a:gridCol w="732458">
                  <a:extLst>
                    <a:ext uri="{9D8B030D-6E8A-4147-A177-3AD203B41FA5}">
                      <a16:colId xmlns:a16="http://schemas.microsoft.com/office/drawing/2014/main" val="3792125200"/>
                    </a:ext>
                  </a:extLst>
                </a:gridCol>
                <a:gridCol w="772265">
                  <a:extLst>
                    <a:ext uri="{9D8B030D-6E8A-4147-A177-3AD203B41FA5}">
                      <a16:colId xmlns:a16="http://schemas.microsoft.com/office/drawing/2014/main" val="931094002"/>
                    </a:ext>
                  </a:extLst>
                </a:gridCol>
                <a:gridCol w="724496">
                  <a:extLst>
                    <a:ext uri="{9D8B030D-6E8A-4147-A177-3AD203B41FA5}">
                      <a16:colId xmlns:a16="http://schemas.microsoft.com/office/drawing/2014/main" val="1354454818"/>
                    </a:ext>
                  </a:extLst>
                </a:gridCol>
                <a:gridCol w="716533">
                  <a:extLst>
                    <a:ext uri="{9D8B030D-6E8A-4147-A177-3AD203B41FA5}">
                      <a16:colId xmlns:a16="http://schemas.microsoft.com/office/drawing/2014/main" val="3059090000"/>
                    </a:ext>
                  </a:extLst>
                </a:gridCol>
                <a:gridCol w="716533">
                  <a:extLst>
                    <a:ext uri="{9D8B030D-6E8A-4147-A177-3AD203B41FA5}">
                      <a16:colId xmlns:a16="http://schemas.microsoft.com/office/drawing/2014/main" val="241046239"/>
                    </a:ext>
                  </a:extLst>
                </a:gridCol>
              </a:tblGrid>
              <a:tr h="535618">
                <a:tc>
                  <a:txBody>
                    <a:bodyPr/>
                    <a:lstStyle/>
                    <a:p>
                      <a:r>
                        <a:rPr lang="hr-HR" dirty="0" smtClean="0"/>
                        <a:t>Broj krugova (serija)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</a:t>
                      </a:r>
                      <a:r>
                        <a:rPr lang="hr-HR" baseline="0" dirty="0" smtClean="0"/>
                        <a:t> 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Vj</a:t>
                      </a:r>
                      <a:r>
                        <a:rPr lang="hr-HR" dirty="0" smtClean="0"/>
                        <a:t>. 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4293"/>
                  </a:ext>
                </a:extLst>
              </a:tr>
              <a:tr h="535618">
                <a:tc>
                  <a:txBody>
                    <a:bodyPr/>
                    <a:lstStyle/>
                    <a:p>
                      <a:r>
                        <a:rPr lang="hr-HR" dirty="0" smtClean="0"/>
                        <a:t>1x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571796"/>
                  </a:ext>
                </a:extLst>
              </a:tr>
              <a:tr h="535618">
                <a:tc>
                  <a:txBody>
                    <a:bodyPr/>
                    <a:lstStyle/>
                    <a:p>
                      <a:r>
                        <a:rPr lang="hr-HR" dirty="0" smtClean="0"/>
                        <a:t>2x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42253"/>
                  </a:ext>
                </a:extLst>
              </a:tr>
              <a:tr h="535618">
                <a:tc>
                  <a:txBody>
                    <a:bodyPr/>
                    <a:lstStyle/>
                    <a:p>
                      <a:r>
                        <a:rPr lang="hr-HR" dirty="0" smtClean="0"/>
                        <a:t>3x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6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4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0793" y="62753"/>
            <a:ext cx="8596668" cy="1320800"/>
          </a:xfrm>
        </p:spPr>
        <p:txBody>
          <a:bodyPr/>
          <a:lstStyle/>
          <a:p>
            <a:r>
              <a:rPr lang="hr-HR" dirty="0" smtClean="0"/>
              <a:t>KRUŽNI </a:t>
            </a:r>
            <a:r>
              <a:rPr lang="hr-HR" dirty="0" smtClean="0"/>
              <a:t>TRENING</a:t>
            </a:r>
            <a:r>
              <a:rPr lang="hr-HR" dirty="0" smtClean="0"/>
              <a:t> </a:t>
            </a:r>
            <a:r>
              <a:rPr lang="hr-HR" dirty="0" smtClean="0"/>
              <a:t>PROVODITI ĆE SE NA SLIJEDEĆI NAČIN: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83553"/>
            <a:ext cx="8596668" cy="46578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Prije početka rada svaki učenik napravi 8 pripremnih vježbi koje je naučio na satovima TZK-e</a:t>
            </a:r>
          </a:p>
          <a:p>
            <a:r>
              <a:rPr lang="hr-HR" dirty="0" smtClean="0"/>
              <a:t>Učenici 5. i 6. razreda izvode 10 ponavljanja svake vježbe, odmore se 30 sekundi, pa prelaze na slijedeću vježbu. Nakon izvođenja svih zadanih vježbi napravi se pauza 2 minute pa se sve ponovi </a:t>
            </a:r>
            <a:r>
              <a:rPr lang="hr-HR" dirty="0" smtClean="0"/>
              <a:t>još jednom.</a:t>
            </a:r>
            <a:endParaRPr lang="hr-HR" dirty="0" smtClean="0"/>
          </a:p>
          <a:p>
            <a:r>
              <a:rPr lang="hr-HR" dirty="0" smtClean="0"/>
              <a:t>Učenici 7. i 8. razreda vježbu izvode 30 sekundi, a svatko si sam dozira broj ponavljanja; nakon rada slijedi pauza 30 sekundi pa se prelazi na </a:t>
            </a:r>
            <a:r>
              <a:rPr lang="hr-HR" dirty="0" smtClean="0"/>
              <a:t>sljedeću </a:t>
            </a:r>
            <a:r>
              <a:rPr lang="hr-HR" dirty="0" smtClean="0"/>
              <a:t>vježbu</a:t>
            </a:r>
            <a:r>
              <a:rPr lang="hr-HR" dirty="0"/>
              <a:t> </a:t>
            </a:r>
            <a:r>
              <a:rPr lang="hr-HR" dirty="0" smtClean="0"/>
              <a:t>i tako naizmjenično dok se ne prođu sve vježbe. Nakon izvođenja svih zadanih vježbi napravi se pauza 2 minute pa se sve ponovi još </a:t>
            </a:r>
            <a:r>
              <a:rPr lang="hr-HR" dirty="0"/>
              <a:t>2</a:t>
            </a:r>
            <a:r>
              <a:rPr lang="hr-HR" dirty="0" smtClean="0"/>
              <a:t> puta. Prije početka rada učenici izmjere puls u trajanju od 15 </a:t>
            </a:r>
            <a:r>
              <a:rPr lang="hr-HR" dirty="0" smtClean="0"/>
              <a:t>sekundi (</a:t>
            </a:r>
            <a:r>
              <a:rPr lang="hr-HR" dirty="0"/>
              <a:t>p</a:t>
            </a:r>
            <a:r>
              <a:rPr lang="hr-HR" dirty="0" smtClean="0"/>
              <a:t>omnože sa 4 i dobiju puls u minuti koji zapisuju u tablicu). </a:t>
            </a:r>
            <a:r>
              <a:rPr lang="hr-HR" dirty="0" smtClean="0"/>
              <a:t>Ponovo mjere puls u pauzama između serija i na kraju 5 minuta nakon prestanka rada. Dobivene rezultate upisuju u tabelu (koja je na kraju prezentacije) te će kasnije analizirati dobivene </a:t>
            </a:r>
            <a:r>
              <a:rPr lang="hr-HR" dirty="0" smtClean="0"/>
              <a:t>rezultate. </a:t>
            </a:r>
          </a:p>
          <a:p>
            <a:r>
              <a:rPr lang="hr-HR" dirty="0" smtClean="0"/>
              <a:t>B</a:t>
            </a:r>
            <a:r>
              <a:rPr lang="hr-HR" dirty="0" smtClean="0"/>
              <a:t>roj ponavljanja svake vježbe u svakoj seriji upisuju se u tabelu koja je u prilogu.                                                                             </a:t>
            </a:r>
            <a:endParaRPr lang="hr-HR" dirty="0" smtClean="0"/>
          </a:p>
          <a:p>
            <a:r>
              <a:rPr lang="hr-HR" dirty="0" smtClean="0"/>
              <a:t>Sve vježbe su jednostavne i ne iziskuju puno prostora za izvođenje.</a:t>
            </a:r>
          </a:p>
          <a:p>
            <a:r>
              <a:rPr lang="hr-HR" dirty="0" smtClean="0"/>
              <a:t>SRETNO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66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45458"/>
            <a:ext cx="8596668" cy="1320800"/>
          </a:xfrm>
        </p:spPr>
        <p:txBody>
          <a:bodyPr/>
          <a:lstStyle/>
          <a:p>
            <a:r>
              <a:rPr lang="hr-HR" dirty="0" smtClean="0"/>
              <a:t>1. JUMPING </a:t>
            </a:r>
            <a:r>
              <a:rPr lang="hr-HR" dirty="0" smtClean="0"/>
              <a:t>JACK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800" dirty="0" smtClean="0"/>
              <a:t>-</a:t>
            </a:r>
            <a:endParaRPr lang="hr-HR" dirty="0"/>
          </a:p>
        </p:txBody>
      </p:sp>
      <p:pic>
        <p:nvPicPr>
          <p:cNvPr id="8" name="Rezervirano mjesto sadržaja 7" descr="Slikovni rezultat za JUMPING JACK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96" y="2160588"/>
            <a:ext cx="3877646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6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2. IZ UPORA KLEČEĆEG ISTOVREMENO PODIŽEMO SUPROTNU RUKU I SUPROTNU NOGU</a:t>
            </a:r>
            <a:r>
              <a:rPr lang="hr-HR" dirty="0"/>
              <a:t> </a:t>
            </a:r>
            <a:r>
              <a:rPr lang="hr-HR" dirty="0" smtClean="0"/>
              <a:t>I TAKO NAIZMJENIČNO</a:t>
            </a:r>
            <a:endParaRPr lang="hr-HR" dirty="0"/>
          </a:p>
        </p:txBody>
      </p:sp>
      <p:pic>
        <p:nvPicPr>
          <p:cNvPr id="4" name="Rezervirano mjesto sadržaja 3" descr="Slikovni rezultat za trbušnjaci vježb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1529"/>
            <a:ext cx="5611905" cy="3989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7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684" y="439270"/>
            <a:ext cx="8596668" cy="149710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 PODIZANJE KUKOVA IZ LEŽANJA NA LEĐIMA. RUKE UZ TIJELO, NOGE POGRČENE U KOLJENIMA</a:t>
            </a:r>
            <a:endParaRPr lang="hr-HR" dirty="0"/>
          </a:p>
        </p:txBody>
      </p:sp>
      <p:pic>
        <p:nvPicPr>
          <p:cNvPr id="4" name="Rezervirano mjesto sadržaja 3" descr="Slikovni rezultat za trbušnjaci vježb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0118"/>
            <a:ext cx="6024282" cy="3083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2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5945" y="224118"/>
            <a:ext cx="8896973" cy="199016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4. IZ POLOŽAJA ZA SKLEK PRIVUČEMO KOLJENO JEDNE NOGE PREMA PRSIMA. VRAĆAMO NOGU NA POČETNI POLOŽAJ PA PONOVIMO DRUGOM NOGOM.</a:t>
            </a:r>
            <a:endParaRPr lang="hr-HR" dirty="0"/>
          </a:p>
        </p:txBody>
      </p:sp>
      <p:pic>
        <p:nvPicPr>
          <p:cNvPr id="4" name="Rezervirano mjesto sadržaja 3" descr="Slikovni rezultat za trbušnjaci vježb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553" y="2357718"/>
            <a:ext cx="5853953" cy="3935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9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735607" cy="153296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5. RUKE SU U UZRUČENJU PA IH SPUŠTAMO U ODRUČENJE POGRČENE U LAKTOVIMA</a:t>
            </a:r>
            <a:br>
              <a:rPr lang="hr-HR" dirty="0" smtClean="0"/>
            </a:br>
            <a:r>
              <a:rPr lang="hr-HR" dirty="0" smtClean="0"/>
              <a:t>-</a:t>
            </a:r>
            <a:r>
              <a:rPr lang="hr-HR" sz="2000" dirty="0" smtClean="0"/>
              <a:t>UTEZI NISU POTREBNI</a:t>
            </a:r>
            <a:endParaRPr lang="hr-HR" sz="2000" dirty="0"/>
          </a:p>
        </p:txBody>
      </p:sp>
      <p:pic>
        <p:nvPicPr>
          <p:cNvPr id="4" name="Rezervirano mjesto sadržaja 3" descr="Slikovni rezultat za vježbe s bučicama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94" y="2510118"/>
            <a:ext cx="4536141" cy="3989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0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POČUČANJ IZ RAZKORAČNOG STAVA,</a:t>
            </a:r>
            <a:br>
              <a:rPr lang="hr-HR" dirty="0" smtClean="0"/>
            </a:br>
            <a:r>
              <a:rPr lang="hr-HR" dirty="0" smtClean="0"/>
              <a:t>stopala su okrenuta prema van</a:t>
            </a:r>
            <a:endParaRPr lang="hr-HR" dirty="0"/>
          </a:p>
        </p:txBody>
      </p:sp>
      <p:pic>
        <p:nvPicPr>
          <p:cNvPr id="4" name="Rezervirano mjesto sadržaja 3" descr="Slikovni rezultat za čučnjev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847" y="2725271"/>
            <a:ext cx="5109882" cy="3971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</a:t>
            </a:r>
            <a:r>
              <a:rPr lang="hr-HR" dirty="0" smtClean="0"/>
              <a:t>. NISKI SKIP U MJESTU</a:t>
            </a:r>
            <a:endParaRPr lang="hr-HR" dirty="0"/>
          </a:p>
        </p:txBody>
      </p:sp>
      <p:pic>
        <p:nvPicPr>
          <p:cNvPr id="1026" name="Picture 2" descr="Slikovni rezultat za NISKI SKIP U MJEST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29" y="2094432"/>
            <a:ext cx="5647765" cy="401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392</Words>
  <Application>Microsoft Office PowerPoint</Application>
  <PresentationFormat>Široki zaslon</PresentationFormat>
  <Paragraphs>43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KRUŽNI TRENING</vt:lpstr>
      <vt:lpstr>KRUŽNI TRENING PROVODITI ĆE SE NA SLIJEDEĆI NAČIN:</vt:lpstr>
      <vt:lpstr>1. JUMPING JACK -</vt:lpstr>
      <vt:lpstr>2. IZ UPORA KLEČEĆEG ISTOVREMENO PODIŽEMO SUPROTNU RUKU I SUPROTNU NOGU I TAKO NAIZMJENIČNO</vt:lpstr>
      <vt:lpstr>3. PODIZANJE KUKOVA IZ LEŽANJA NA LEĐIMA. RUKE UZ TIJELO, NOGE POGRČENE U KOLJENIMA</vt:lpstr>
      <vt:lpstr>4. IZ POLOŽAJA ZA SKLEK PRIVUČEMO KOLJENO JEDNE NOGE PREMA PRSIMA. VRAĆAMO NOGU NA POČETNI POLOŽAJ PA PONOVIMO DRUGOM NOGOM.</vt:lpstr>
      <vt:lpstr>5. RUKE SU U UZRUČENJU PA IH SPUŠTAMO U ODRUČENJE POGRČENE U LAKTOVIMA -UTEZI NISU POTREBNI</vt:lpstr>
      <vt:lpstr>6. POČUČANJ IZ RAZKORAČNOG STAVA, stopala su okrenuta prema van</vt:lpstr>
      <vt:lpstr>7. NISKI SKIP U MJESTU</vt:lpstr>
      <vt:lpstr>8. TRBUŠNJACI – PODIZANJE TRUPA IZ LEŽANJA NA LEĐIMA, RUKE IZA GLAVE, NOGE POGRČENE U KOLJENIMA</vt:lpstr>
      <vt:lpstr>9.SKLEKOVI </vt:lpstr>
      <vt:lpstr>TABELA ZA UPISIVANJE PULSA 7.-8. razred</vt:lpstr>
      <vt:lpstr>TABELA ZA UPIS BROJA PONAVLJANJA  5.-8. razred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U STANICAMA</dc:title>
  <dc:creator>Željka</dc:creator>
  <cp:lastModifiedBy>Željka</cp:lastModifiedBy>
  <cp:revision>20</cp:revision>
  <dcterms:created xsi:type="dcterms:W3CDTF">2020-03-14T13:31:12Z</dcterms:created>
  <dcterms:modified xsi:type="dcterms:W3CDTF">2020-03-17T08:26:46Z</dcterms:modified>
</cp:coreProperties>
</file>