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4.xml" ContentType="application/vnd.openxmlformats-officedocument.drawingml.chart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78" r:id="rId3"/>
    <p:sldId id="295" r:id="rId4"/>
    <p:sldId id="296" r:id="rId5"/>
    <p:sldId id="297" r:id="rId6"/>
    <p:sldId id="280" r:id="rId7"/>
    <p:sldId id="271" r:id="rId8"/>
    <p:sldId id="273" r:id="rId9"/>
    <p:sldId id="275" r:id="rId10"/>
    <p:sldId id="276" r:id="rId11"/>
    <p:sldId id="291" r:id="rId12"/>
    <p:sldId id="286" r:id="rId13"/>
    <p:sldId id="287" r:id="rId14"/>
    <p:sldId id="288" r:id="rId15"/>
    <p:sldId id="303" r:id="rId16"/>
    <p:sldId id="298" r:id="rId17"/>
    <p:sldId id="292" r:id="rId18"/>
    <p:sldId id="282" r:id="rId19"/>
    <p:sldId id="284" r:id="rId20"/>
    <p:sldId id="277" r:id="rId21"/>
    <p:sldId id="299" r:id="rId22"/>
    <p:sldId id="301" r:id="rId23"/>
    <p:sldId id="302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 dirty="0"/>
              <a:t>Dobna</a:t>
            </a:r>
            <a:r>
              <a:rPr lang="hr-HR" baseline="0" dirty="0"/>
              <a:t> struktura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0-19</c:v>
                </c:pt>
                <c:pt idx="1">
                  <c:v>20-59</c:v>
                </c:pt>
                <c:pt idx="2">
                  <c:v>60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40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D4-494A-9703-1C0DD3409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Po</a:t>
            </a:r>
            <a:r>
              <a:rPr lang="hr-HR" sz="1600" dirty="0"/>
              <a:t>dri</a:t>
            </a:r>
            <a:r>
              <a:rPr lang="en-US" sz="1600" dirty="0"/>
              <a:t>je</a:t>
            </a:r>
            <a:r>
              <a:rPr lang="hr-HR" sz="1600" dirty="0"/>
              <a:t>t</a:t>
            </a:r>
            <a:r>
              <a:rPr lang="en-US" sz="1600" dirty="0"/>
              <a:t>lo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Porijeklo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starosjedioci</c:v>
                </c:pt>
                <c:pt idx="1">
                  <c:v>selili unutar RH</c:v>
                </c:pt>
                <c:pt idx="2">
                  <c:v>ostalo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</c:v>
                </c:pt>
                <c:pt idx="1">
                  <c:v>17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B-424F-A5F1-9D1C9DF1E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sr-Latn-R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sr-Latn-RS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sr-Latn-RS"/>
          </a:p>
        </c:txPr>
      </c:legendEntry>
      <c:layout>
        <c:manualLayout>
          <c:xMode val="edge"/>
          <c:yMode val="edge"/>
          <c:x val="0.53836331857240916"/>
          <c:y val="0.18965541023948032"/>
          <c:w val="0.43925925550493655"/>
          <c:h val="0.779404435011467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913394618352"/>
          <c:y val="0.19774733213476739"/>
          <c:w val="0.58734514840651242"/>
          <c:h val="0.57935248199411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UDIO UČENIKA (%)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I.</c:v>
                </c:pt>
                <c:pt idx="1">
                  <c:v>VIII.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21.9</c:v>
                </c:pt>
                <c:pt idx="1">
                  <c:v>3.3499999999999988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98-47F4-A74D-F905B20A0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339968"/>
        <c:axId val="284433936"/>
      </c:barChart>
      <c:catAx>
        <c:axId val="220339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4433936"/>
        <c:crossesAt val="0"/>
        <c:auto val="1"/>
        <c:lblAlgn val="ctr"/>
        <c:lblOffset val="100"/>
        <c:noMultiLvlLbl val="0"/>
      </c:catAx>
      <c:valAx>
        <c:axId val="284433936"/>
        <c:scaling>
          <c:orientation val="minMax"/>
          <c:max val="100"/>
          <c:min val="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20339968"/>
        <c:crosses val="autoZero"/>
        <c:crossBetween val="between"/>
        <c:majorUnit val="20"/>
        <c:min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UPISALI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2003./04.</c:v>
                </c:pt>
                <c:pt idx="1">
                  <c:v>2004./05.</c:v>
                </c:pt>
                <c:pt idx="2">
                  <c:v>2005./06.</c:v>
                </c:pt>
                <c:pt idx="3">
                  <c:v>2006./07.</c:v>
                </c:pt>
                <c:pt idx="4">
                  <c:v>2007./08.</c:v>
                </c:pt>
                <c:pt idx="5">
                  <c:v>2008./09.</c:v>
                </c:pt>
                <c:pt idx="6">
                  <c:v>2009./10.</c:v>
                </c:pt>
                <c:pt idx="7">
                  <c:v>2010./11.</c:v>
                </c:pt>
                <c:pt idx="8">
                  <c:v>2011./12.</c:v>
                </c:pt>
                <c:pt idx="9">
                  <c:v>2012./13.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19</c:v>
                </c:pt>
                <c:pt idx="1">
                  <c:v>6</c:v>
                </c:pt>
                <c:pt idx="2">
                  <c:v>9</c:v>
                </c:pt>
                <c:pt idx="3">
                  <c:v>18</c:v>
                </c:pt>
                <c:pt idx="4">
                  <c:v>9</c:v>
                </c:pt>
                <c:pt idx="5">
                  <c:v>13</c:v>
                </c:pt>
                <c:pt idx="6">
                  <c:v>15</c:v>
                </c:pt>
                <c:pt idx="7">
                  <c:v>7</c:v>
                </c:pt>
                <c:pt idx="8">
                  <c:v>5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2B-4044-BFEF-AAC8734687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ZAVRŠILI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2003./04.</c:v>
                </c:pt>
                <c:pt idx="1">
                  <c:v>2004./05.</c:v>
                </c:pt>
                <c:pt idx="2">
                  <c:v>2005./06.</c:v>
                </c:pt>
                <c:pt idx="3">
                  <c:v>2006./07.</c:v>
                </c:pt>
                <c:pt idx="4">
                  <c:v>2007./08.</c:v>
                </c:pt>
                <c:pt idx="5">
                  <c:v>2008./09.</c:v>
                </c:pt>
                <c:pt idx="6">
                  <c:v>2009./10.</c:v>
                </c:pt>
                <c:pt idx="7">
                  <c:v>2010./11.</c:v>
                </c:pt>
                <c:pt idx="8">
                  <c:v>2011./12.</c:v>
                </c:pt>
                <c:pt idx="9">
                  <c:v>2012./13.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2B-4044-BFEF-AAC873468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4300352"/>
        <c:axId val="284300744"/>
      </c:barChart>
      <c:catAx>
        <c:axId val="28430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4300744"/>
        <c:crosses val="autoZero"/>
        <c:auto val="1"/>
        <c:lblAlgn val="ctr"/>
        <c:lblOffset val="100"/>
        <c:noMultiLvlLbl val="0"/>
      </c:catAx>
      <c:valAx>
        <c:axId val="284300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43003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5AC22-C8E6-46B4-8755-E569141FEE5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412CFCD-38B1-48DE-929E-81B37D8FC77A}">
      <dgm:prSet phldrT="[Text]"/>
      <dgm:spPr/>
      <dgm:t>
        <a:bodyPr/>
        <a:lstStyle/>
        <a:p>
          <a:r>
            <a:rPr lang="hr-HR" dirty="0"/>
            <a:t>BAJAŠKI</a:t>
          </a:r>
        </a:p>
      </dgm:t>
    </dgm:pt>
    <dgm:pt modelId="{696AB0AA-B620-40BB-BB71-1E810A6E7AD6}" type="parTrans" cxnId="{C54679BA-0D1D-4A5F-B5D9-BC4549A41931}">
      <dgm:prSet/>
      <dgm:spPr/>
      <dgm:t>
        <a:bodyPr/>
        <a:lstStyle/>
        <a:p>
          <a:endParaRPr lang="hr-HR"/>
        </a:p>
      </dgm:t>
    </dgm:pt>
    <dgm:pt modelId="{A807FA0C-F97E-460A-BEA8-807D08B24C56}" type="sibTrans" cxnId="{C54679BA-0D1D-4A5F-B5D9-BC4549A41931}">
      <dgm:prSet/>
      <dgm:spPr/>
      <dgm:t>
        <a:bodyPr/>
        <a:lstStyle/>
        <a:p>
          <a:endParaRPr lang="hr-HR"/>
        </a:p>
      </dgm:t>
    </dgm:pt>
    <dgm:pt modelId="{17454F0A-743C-4C21-8115-5738EC2C08B8}">
      <dgm:prSet phldrT="[Text]"/>
      <dgm:spPr/>
      <dgm:t>
        <a:bodyPr/>
        <a:lstStyle/>
        <a:p>
          <a:r>
            <a:rPr lang="hr-HR" dirty="0"/>
            <a:t>HRVATSKI</a:t>
          </a:r>
        </a:p>
        <a:p>
          <a:r>
            <a:rPr lang="hr-HR" dirty="0"/>
            <a:t>(INI)</a:t>
          </a:r>
        </a:p>
      </dgm:t>
    </dgm:pt>
    <dgm:pt modelId="{55A6B4FE-9F58-4F14-B0A8-1E19115D2095}" type="parTrans" cxnId="{6107E225-1676-44A0-A008-CD36BC91954B}">
      <dgm:prSet/>
      <dgm:spPr/>
      <dgm:t>
        <a:bodyPr/>
        <a:lstStyle/>
        <a:p>
          <a:endParaRPr lang="hr-HR"/>
        </a:p>
      </dgm:t>
    </dgm:pt>
    <dgm:pt modelId="{8245F16A-A439-44F7-8BF8-22E4E9601B78}" type="sibTrans" cxnId="{6107E225-1676-44A0-A008-CD36BC91954B}">
      <dgm:prSet/>
      <dgm:spPr/>
      <dgm:t>
        <a:bodyPr/>
        <a:lstStyle/>
        <a:p>
          <a:endParaRPr lang="hr-HR"/>
        </a:p>
      </dgm:t>
    </dgm:pt>
    <dgm:pt modelId="{FCFA56CB-0650-4258-92D8-BF1E0B8BB9E9}">
      <dgm:prSet phldrT="[Text]"/>
      <dgm:spPr/>
      <dgm:t>
        <a:bodyPr/>
        <a:lstStyle/>
        <a:p>
          <a:r>
            <a:rPr lang="hr-HR" dirty="0"/>
            <a:t>Drugi jezici</a:t>
          </a:r>
        </a:p>
      </dgm:t>
    </dgm:pt>
    <dgm:pt modelId="{B2F7D37C-ED80-4301-B6EA-FFBAD2611D22}" type="parTrans" cxnId="{963BA26F-1723-49ED-9A8A-25BBADA7C075}">
      <dgm:prSet/>
      <dgm:spPr/>
      <dgm:t>
        <a:bodyPr/>
        <a:lstStyle/>
        <a:p>
          <a:endParaRPr lang="hr-HR"/>
        </a:p>
      </dgm:t>
    </dgm:pt>
    <dgm:pt modelId="{9E6BB573-900D-416C-B64C-1E39C8C6B87B}" type="sibTrans" cxnId="{963BA26F-1723-49ED-9A8A-25BBADA7C075}">
      <dgm:prSet/>
      <dgm:spPr/>
      <dgm:t>
        <a:bodyPr/>
        <a:lstStyle/>
        <a:p>
          <a:endParaRPr lang="hr-HR"/>
        </a:p>
      </dgm:t>
    </dgm:pt>
    <dgm:pt modelId="{62CA0D5D-F30F-4FEC-B40D-73A236881A5E}" type="pres">
      <dgm:prSet presAssocID="{85C5AC22-C8E6-46B4-8755-E569141FEE5B}" presName="compositeShape" presStyleCnt="0">
        <dgm:presLayoutVars>
          <dgm:chMax val="7"/>
          <dgm:dir/>
          <dgm:resizeHandles val="exact"/>
        </dgm:presLayoutVars>
      </dgm:prSet>
      <dgm:spPr/>
    </dgm:pt>
    <dgm:pt modelId="{98E7AEB7-2FA6-470B-B27B-1D14CB8E5CFC}" type="pres">
      <dgm:prSet presAssocID="{9412CFCD-38B1-48DE-929E-81B37D8FC77A}" presName="circ1" presStyleLbl="vennNode1" presStyleIdx="0" presStyleCnt="3"/>
      <dgm:spPr/>
    </dgm:pt>
    <dgm:pt modelId="{1D3AF4A3-ADF1-4695-B7DF-277497711FB9}" type="pres">
      <dgm:prSet presAssocID="{9412CFCD-38B1-48DE-929E-81B37D8FC77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87A3579-5740-43E6-99E4-848177E4BB56}" type="pres">
      <dgm:prSet presAssocID="{17454F0A-743C-4C21-8115-5738EC2C08B8}" presName="circ2" presStyleLbl="vennNode1" presStyleIdx="1" presStyleCnt="3"/>
      <dgm:spPr/>
    </dgm:pt>
    <dgm:pt modelId="{87CCD4FA-7F7F-4355-BF7A-CBDB92D0F371}" type="pres">
      <dgm:prSet presAssocID="{17454F0A-743C-4C21-8115-5738EC2C08B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BBC4026-C6AF-410F-B1C8-E73A7A73037F}" type="pres">
      <dgm:prSet presAssocID="{FCFA56CB-0650-4258-92D8-BF1E0B8BB9E9}" presName="circ3" presStyleLbl="vennNode1" presStyleIdx="2" presStyleCnt="3"/>
      <dgm:spPr/>
    </dgm:pt>
    <dgm:pt modelId="{D234C94B-9DD6-4912-9C3C-BD19C0DF509C}" type="pres">
      <dgm:prSet presAssocID="{FCFA56CB-0650-4258-92D8-BF1E0B8BB9E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107E225-1676-44A0-A008-CD36BC91954B}" srcId="{85C5AC22-C8E6-46B4-8755-E569141FEE5B}" destId="{17454F0A-743C-4C21-8115-5738EC2C08B8}" srcOrd="1" destOrd="0" parTransId="{55A6B4FE-9F58-4F14-B0A8-1E19115D2095}" sibTransId="{8245F16A-A439-44F7-8BF8-22E4E9601B78}"/>
    <dgm:cxn modelId="{BD3A5032-94EF-4A6B-80C3-DF94465AA1F3}" type="presOf" srcId="{17454F0A-743C-4C21-8115-5738EC2C08B8}" destId="{87CCD4FA-7F7F-4355-BF7A-CBDB92D0F371}" srcOrd="1" destOrd="0" presId="urn:microsoft.com/office/officeart/2005/8/layout/venn1"/>
    <dgm:cxn modelId="{963BA26F-1723-49ED-9A8A-25BBADA7C075}" srcId="{85C5AC22-C8E6-46B4-8755-E569141FEE5B}" destId="{FCFA56CB-0650-4258-92D8-BF1E0B8BB9E9}" srcOrd="2" destOrd="0" parTransId="{B2F7D37C-ED80-4301-B6EA-FFBAD2611D22}" sibTransId="{9E6BB573-900D-416C-B64C-1E39C8C6B87B}"/>
    <dgm:cxn modelId="{F51DED7E-3BF5-438A-9EFC-0AE48D4B3FE1}" type="presOf" srcId="{9412CFCD-38B1-48DE-929E-81B37D8FC77A}" destId="{1D3AF4A3-ADF1-4695-B7DF-277497711FB9}" srcOrd="1" destOrd="0" presId="urn:microsoft.com/office/officeart/2005/8/layout/venn1"/>
    <dgm:cxn modelId="{3284AE8A-4E8B-476A-9FA6-C237B43115C6}" type="presOf" srcId="{FCFA56CB-0650-4258-92D8-BF1E0B8BB9E9}" destId="{FBBC4026-C6AF-410F-B1C8-E73A7A73037F}" srcOrd="0" destOrd="0" presId="urn:microsoft.com/office/officeart/2005/8/layout/venn1"/>
    <dgm:cxn modelId="{1405FBAA-073B-4083-8EA8-89D47E85DB14}" type="presOf" srcId="{17454F0A-743C-4C21-8115-5738EC2C08B8}" destId="{A87A3579-5740-43E6-99E4-848177E4BB56}" srcOrd="0" destOrd="0" presId="urn:microsoft.com/office/officeart/2005/8/layout/venn1"/>
    <dgm:cxn modelId="{EA8B99B2-CB2C-4A69-85DC-83DBABD5DCDD}" type="presOf" srcId="{FCFA56CB-0650-4258-92D8-BF1E0B8BB9E9}" destId="{D234C94B-9DD6-4912-9C3C-BD19C0DF509C}" srcOrd="1" destOrd="0" presId="urn:microsoft.com/office/officeart/2005/8/layout/venn1"/>
    <dgm:cxn modelId="{C54679BA-0D1D-4A5F-B5D9-BC4549A41931}" srcId="{85C5AC22-C8E6-46B4-8755-E569141FEE5B}" destId="{9412CFCD-38B1-48DE-929E-81B37D8FC77A}" srcOrd="0" destOrd="0" parTransId="{696AB0AA-B620-40BB-BB71-1E810A6E7AD6}" sibTransId="{A807FA0C-F97E-460A-BEA8-807D08B24C56}"/>
    <dgm:cxn modelId="{D65D41BD-5C3A-4CF3-8402-0D9B130FD87E}" type="presOf" srcId="{85C5AC22-C8E6-46B4-8755-E569141FEE5B}" destId="{62CA0D5D-F30F-4FEC-B40D-73A236881A5E}" srcOrd="0" destOrd="0" presId="urn:microsoft.com/office/officeart/2005/8/layout/venn1"/>
    <dgm:cxn modelId="{AFB7A9E8-161E-4B0F-9142-507F61B876FB}" type="presOf" srcId="{9412CFCD-38B1-48DE-929E-81B37D8FC77A}" destId="{98E7AEB7-2FA6-470B-B27B-1D14CB8E5CFC}" srcOrd="0" destOrd="0" presId="urn:microsoft.com/office/officeart/2005/8/layout/venn1"/>
    <dgm:cxn modelId="{7CDD2D35-E782-4683-8EB4-744388A776FB}" type="presParOf" srcId="{62CA0D5D-F30F-4FEC-B40D-73A236881A5E}" destId="{98E7AEB7-2FA6-470B-B27B-1D14CB8E5CFC}" srcOrd="0" destOrd="0" presId="urn:microsoft.com/office/officeart/2005/8/layout/venn1"/>
    <dgm:cxn modelId="{C5916EED-D048-4CCC-A7D7-DCD157BB3B77}" type="presParOf" srcId="{62CA0D5D-F30F-4FEC-B40D-73A236881A5E}" destId="{1D3AF4A3-ADF1-4695-B7DF-277497711FB9}" srcOrd="1" destOrd="0" presId="urn:microsoft.com/office/officeart/2005/8/layout/venn1"/>
    <dgm:cxn modelId="{8A11201F-166D-4D4E-9A2D-363C409EA56B}" type="presParOf" srcId="{62CA0D5D-F30F-4FEC-B40D-73A236881A5E}" destId="{A87A3579-5740-43E6-99E4-848177E4BB56}" srcOrd="2" destOrd="0" presId="urn:microsoft.com/office/officeart/2005/8/layout/venn1"/>
    <dgm:cxn modelId="{E4D19BF5-41B1-4C6A-9D8B-BD28AD0FF8AA}" type="presParOf" srcId="{62CA0D5D-F30F-4FEC-B40D-73A236881A5E}" destId="{87CCD4FA-7F7F-4355-BF7A-CBDB92D0F371}" srcOrd="3" destOrd="0" presId="urn:microsoft.com/office/officeart/2005/8/layout/venn1"/>
    <dgm:cxn modelId="{D0995129-0CCD-4DBA-A608-7A8E88B8B9B4}" type="presParOf" srcId="{62CA0D5D-F30F-4FEC-B40D-73A236881A5E}" destId="{FBBC4026-C6AF-410F-B1C8-E73A7A73037F}" srcOrd="4" destOrd="0" presId="urn:microsoft.com/office/officeart/2005/8/layout/venn1"/>
    <dgm:cxn modelId="{4D04E749-B1A2-4354-B870-91E443670523}" type="presParOf" srcId="{62CA0D5D-F30F-4FEC-B40D-73A236881A5E}" destId="{D234C94B-9DD6-4912-9C3C-BD19C0DF509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7AEB7-2FA6-470B-B27B-1D14CB8E5CFC}">
      <dsp:nvSpPr>
        <dsp:cNvPr id="0" name=""/>
        <dsp:cNvSpPr/>
      </dsp:nvSpPr>
      <dsp:spPr>
        <a:xfrm>
          <a:off x="795351" y="24903"/>
          <a:ext cx="1195378" cy="1195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/>
            <a:t>BAJAŠKI</a:t>
          </a:r>
        </a:p>
      </dsp:txBody>
      <dsp:txXfrm>
        <a:off x="954735" y="234095"/>
        <a:ext cx="876611" cy="537920"/>
      </dsp:txXfrm>
    </dsp:sp>
    <dsp:sp modelId="{A87A3579-5740-43E6-99E4-848177E4BB56}">
      <dsp:nvSpPr>
        <dsp:cNvPr id="0" name=""/>
        <dsp:cNvSpPr/>
      </dsp:nvSpPr>
      <dsp:spPr>
        <a:xfrm>
          <a:off x="1226684" y="772015"/>
          <a:ext cx="1195378" cy="1195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/>
            <a:t>HRVATSKI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/>
            <a:t>(INI)</a:t>
          </a:r>
        </a:p>
      </dsp:txBody>
      <dsp:txXfrm>
        <a:off x="1592270" y="1080821"/>
        <a:ext cx="717227" cy="657458"/>
      </dsp:txXfrm>
    </dsp:sp>
    <dsp:sp modelId="{FBBC4026-C6AF-410F-B1C8-E73A7A73037F}">
      <dsp:nvSpPr>
        <dsp:cNvPr id="0" name=""/>
        <dsp:cNvSpPr/>
      </dsp:nvSpPr>
      <dsp:spPr>
        <a:xfrm>
          <a:off x="364019" y="772015"/>
          <a:ext cx="1195378" cy="1195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/>
            <a:t>Drugi jezici</a:t>
          </a:r>
        </a:p>
      </dsp:txBody>
      <dsp:txXfrm>
        <a:off x="476583" y="1080821"/>
        <a:ext cx="717227" cy="657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588-5436-4C54-8E4B-A993072616D5}" type="datetimeFigureOut">
              <a:rPr lang="sr-Latn-CS" smtClean="0"/>
              <a:pPr/>
              <a:t>6.10.2018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2A4A68-9598-4A5C-9436-B20B106F6A9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588-5436-4C54-8E4B-A993072616D5}" type="datetimeFigureOut">
              <a:rPr lang="sr-Latn-CS" smtClean="0"/>
              <a:pPr/>
              <a:t>6.10.2018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4A68-9598-4A5C-9436-B20B106F6A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F2A4A68-9598-4A5C-9436-B20B106F6A9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588-5436-4C54-8E4B-A993072616D5}" type="datetimeFigureOut">
              <a:rPr lang="sr-Latn-CS" smtClean="0"/>
              <a:pPr/>
              <a:t>6.10.2018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588-5436-4C54-8E4B-A993072616D5}" type="datetimeFigureOut">
              <a:rPr lang="sr-Latn-CS" smtClean="0"/>
              <a:pPr/>
              <a:t>6.10.2018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F2A4A68-9598-4A5C-9436-B20B106F6A9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588-5436-4C54-8E4B-A993072616D5}" type="datetimeFigureOut">
              <a:rPr lang="sr-Latn-CS" smtClean="0"/>
              <a:pPr/>
              <a:t>6.10.2018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2A4A68-9598-4A5C-9436-B20B106F6A9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90B5588-5436-4C54-8E4B-A993072616D5}" type="datetimeFigureOut">
              <a:rPr lang="sr-Latn-CS" smtClean="0"/>
              <a:pPr/>
              <a:t>6.10.2018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4A68-9598-4A5C-9436-B20B106F6A9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588-5436-4C54-8E4B-A993072616D5}" type="datetimeFigureOut">
              <a:rPr lang="sr-Latn-CS" smtClean="0"/>
              <a:pPr/>
              <a:t>6.10.2018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F2A4A68-9598-4A5C-9436-B20B106F6A9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588-5436-4C54-8E4B-A993072616D5}" type="datetimeFigureOut">
              <a:rPr lang="sr-Latn-CS" smtClean="0"/>
              <a:pPr/>
              <a:t>6.10.2018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F2A4A68-9598-4A5C-9436-B20B106F6A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588-5436-4C54-8E4B-A993072616D5}" type="datetimeFigureOut">
              <a:rPr lang="sr-Latn-CS" smtClean="0"/>
              <a:pPr/>
              <a:t>6.10.2018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2A4A68-9598-4A5C-9436-B20B106F6A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2A4A68-9598-4A5C-9436-B20B106F6A9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588-5436-4C54-8E4B-A993072616D5}" type="datetimeFigureOut">
              <a:rPr lang="sr-Latn-CS" smtClean="0"/>
              <a:pPr/>
              <a:t>6.10.2018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F2A4A68-9598-4A5C-9436-B20B106F6A9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90B5588-5436-4C54-8E4B-A993072616D5}" type="datetimeFigureOut">
              <a:rPr lang="sr-Latn-CS" smtClean="0"/>
              <a:pPr/>
              <a:t>6.10.2018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90B5588-5436-4C54-8E4B-A993072616D5}" type="datetimeFigureOut">
              <a:rPr lang="sr-Latn-CS" smtClean="0"/>
              <a:pPr/>
              <a:t>6.10.2018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2A4A68-9598-4A5C-9436-B20B106F6A9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</a:t>
            </a:r>
            <a:r>
              <a:rPr kumimoji="0" lang="hr-H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hr-H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596" y="2571744"/>
            <a:ext cx="8429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OBRAZOVANJE PRIPADNIKA ROMSKE NACIONALNE MANJINE</a:t>
            </a:r>
          </a:p>
          <a:p>
            <a:pPr algn="ctr"/>
            <a:r>
              <a:rPr lang="hr-H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 HRVATSKOJ I EU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http://zagi1987.files.wordpress.com/2013/01/romska-zast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1938566" cy="1118648"/>
          </a:xfrm>
          <a:prstGeom prst="rect">
            <a:avLst/>
          </a:prstGeom>
          <a:noFill/>
        </p:spPr>
      </p:pic>
      <p:pic>
        <p:nvPicPr>
          <p:cNvPr id="6" name="rg_hi" descr="ANd9GcSUV8i-Ye2DRVpT0kscdm_8-8E9NkW-IQ9gbtZMIdSLNgGxQPt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714356"/>
            <a:ext cx="114041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e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714356"/>
            <a:ext cx="1928826" cy="10612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88025" y="5357826"/>
            <a:ext cx="3855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Martina Jalšovec, prof.</a:t>
            </a:r>
          </a:p>
          <a:p>
            <a:r>
              <a:rPr lang="hr-HR" i="1" dirty="0"/>
              <a:t>Pedagoginja mentor- OŠ Podturen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FF0000"/>
                </a:solidFill>
              </a:rPr>
              <a:t>UZROCI PROBLEMA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4900618" cy="491174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hr-HR" sz="2000" dirty="0"/>
              <a:t> Nedostatno poznavanje hrvatskog jezika pri ulasku u obrazovni sustav – </a:t>
            </a:r>
            <a:r>
              <a:rPr lang="hr-HR" sz="2000" i="1" dirty="0"/>
              <a:t>jezična barijera</a:t>
            </a:r>
          </a:p>
          <a:p>
            <a:pPr>
              <a:buNone/>
            </a:pPr>
            <a:r>
              <a:rPr lang="hr-HR" sz="2000" i="1" dirty="0"/>
              <a:t>         </a:t>
            </a:r>
          </a:p>
          <a:p>
            <a:pPr>
              <a:buFont typeface="Wingdings" pitchFamily="2" charset="2"/>
              <a:buChar char="q"/>
            </a:pPr>
            <a:r>
              <a:rPr lang="hr-HR" sz="2000" dirty="0"/>
              <a:t> Nedostatak predmatematičkih i predčitalačkih vještina – slabije početna pozicija u obrazovanju – </a:t>
            </a:r>
            <a:r>
              <a:rPr lang="hr-HR" sz="2000" i="1" dirty="0"/>
              <a:t>nejednakost obrazovnih šansi</a:t>
            </a:r>
          </a:p>
          <a:p>
            <a:pPr>
              <a:buNone/>
            </a:pPr>
            <a:endParaRPr lang="hr-HR" sz="2000" i="1" dirty="0"/>
          </a:p>
          <a:p>
            <a:pPr>
              <a:buFont typeface="Wingdings" pitchFamily="2" charset="2"/>
              <a:buChar char="q"/>
            </a:pPr>
            <a:r>
              <a:rPr lang="hr-HR" sz="2000" dirty="0"/>
              <a:t> Slaba motiviranost i vrednovanje znanja  - </a:t>
            </a:r>
            <a:r>
              <a:rPr lang="hr-HR" sz="2000" i="1" dirty="0"/>
              <a:t>sustav vrijednosti</a:t>
            </a:r>
          </a:p>
          <a:p>
            <a:pPr>
              <a:buNone/>
            </a:pPr>
            <a:endParaRPr lang="hr-HR" sz="2000" i="1" dirty="0"/>
          </a:p>
          <a:p>
            <a:pPr>
              <a:buFont typeface="Wingdings" pitchFamily="2" charset="2"/>
              <a:buChar char="q"/>
            </a:pPr>
            <a:r>
              <a:rPr lang="hr-HR" sz="2000" i="1" dirty="0"/>
              <a:t> </a:t>
            </a:r>
            <a:r>
              <a:rPr lang="hr-HR" sz="2000" dirty="0"/>
              <a:t>Niska očekivanja okoline i roditelja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5" name="Right Arrow 4"/>
          <p:cNvSpPr/>
          <p:nvPr/>
        </p:nvSpPr>
        <p:spPr>
          <a:xfrm>
            <a:off x="4429124" y="2000240"/>
            <a:ext cx="142876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5286380" y="3357562"/>
            <a:ext cx="3571900" cy="286232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FAKTORI KOJI UTJEČU NA USVAJANJE INOG JEZIKA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hr-HR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/>
              <a:t>Dob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/>
              <a:t> Intelekt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/>
              <a:t>Uvjeti usvajanja i učenja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/>
              <a:t>Dužina izloženosti jeziku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/>
              <a:t>Količina i kakvoća unosa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/>
              <a:t>Motivacija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/>
              <a:t>Stav prema kulturi ciljnog jezika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5929322" y="1071546"/>
          <a:ext cx="2786082" cy="199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  <p:bldGraphic spid="7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Područja (sektori) poboljšanja inkluzije Roma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116266"/>
          </a:xfrm>
        </p:spPr>
        <p:txBody>
          <a:bodyPr/>
          <a:lstStyle/>
          <a:p>
            <a:pPr algn="ctr">
              <a:buFont typeface="Wingdings" pitchFamily="2" charset="2"/>
              <a:buChar char="q"/>
            </a:pPr>
            <a:r>
              <a:rPr lang="hr-HR" dirty="0"/>
              <a:t> </a:t>
            </a:r>
            <a:r>
              <a:rPr lang="hr-HR" sz="1800" b="1" dirty="0"/>
              <a:t>OBRAZOVANJE</a:t>
            </a:r>
          </a:p>
          <a:p>
            <a:pPr algn="ctr">
              <a:buFont typeface="Wingdings" pitchFamily="2" charset="2"/>
              <a:buChar char="q"/>
            </a:pPr>
            <a:r>
              <a:rPr lang="hr-HR" sz="1800" dirty="0"/>
              <a:t> ZAPOŠLJAVANJE	</a:t>
            </a:r>
          </a:p>
          <a:p>
            <a:pPr algn="ctr">
              <a:buFont typeface="Wingdings" pitchFamily="2" charset="2"/>
              <a:buChar char="q"/>
            </a:pPr>
            <a:r>
              <a:rPr lang="hr-HR" sz="1800" dirty="0"/>
              <a:t> PRISTUP ZDRAVSTVENOM SUSTAVU	</a:t>
            </a:r>
          </a:p>
          <a:p>
            <a:pPr algn="ctr">
              <a:buFont typeface="Wingdings" pitchFamily="2" charset="2"/>
              <a:buChar char="q"/>
            </a:pPr>
            <a:r>
              <a:rPr lang="hr-HR" sz="1800" dirty="0"/>
              <a:t> UVJETI STANOVANJA</a:t>
            </a:r>
          </a:p>
          <a:p>
            <a:pPr algn="ctr">
              <a:buFont typeface="Wingdings" pitchFamily="2" charset="2"/>
              <a:buChar char="q"/>
            </a:pPr>
            <a:r>
              <a:rPr lang="hr-HR" sz="1800" dirty="0"/>
              <a:t> RAZVOJ STRUKTURALNIH PREDUVJETA</a:t>
            </a:r>
          </a:p>
          <a:p>
            <a:pPr algn="ctr">
              <a:buNone/>
            </a:pPr>
            <a:endParaRPr lang="hr-HR" sz="1800" dirty="0"/>
          </a:p>
          <a:p>
            <a:pPr algn="ctr">
              <a:buNone/>
            </a:pPr>
            <a:endParaRPr lang="hr-HR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643314"/>
            <a:ext cx="8001056" cy="230832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hr-HR" b="1" dirty="0"/>
              <a:t>Ključni elementi za optimalne rezultate u sektoru obrazovanja:</a:t>
            </a:r>
          </a:p>
          <a:p>
            <a:endParaRPr lang="hr-HR" dirty="0"/>
          </a:p>
          <a:p>
            <a:pPr>
              <a:buFont typeface="Wingdings" pitchFamily="2" charset="2"/>
              <a:buChar char="ü"/>
            </a:pPr>
            <a:r>
              <a:rPr lang="hr-HR" dirty="0"/>
              <a:t> fokusiranje na predškolski odgoj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 programi aktivnosti nakon nastave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 podizanje svjesnosti o vrijednosti obrazovanja među romskim roditeljima i učiteljima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 romski pomagači u nastavi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 stipendije kao potpora srednjem i visokoškolskom obrazovanju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Okvir EU za razvoj nacionalnih strategija (2013.)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973258"/>
          </a:xfrm>
        </p:spPr>
        <p:txBody>
          <a:bodyPr/>
          <a:lstStyle/>
          <a:p>
            <a:pPr algn="ctr">
              <a:buNone/>
            </a:pPr>
            <a:r>
              <a:rPr lang="hr-HR" dirty="0"/>
              <a:t>CILJEVI ZA SEKTOR OBRAZOVANJA </a:t>
            </a:r>
          </a:p>
          <a:p>
            <a:pPr algn="ctr">
              <a:buNone/>
            </a:pPr>
            <a:r>
              <a:rPr lang="hr-HR" sz="2000" dirty="0">
                <a:solidFill>
                  <a:schemeClr val="accent2"/>
                </a:solidFill>
              </a:rPr>
              <a:t>Nacionalna strategija za uključivanje Roma RH 2013.-2020.</a:t>
            </a:r>
          </a:p>
          <a:p>
            <a:pPr>
              <a:buNone/>
            </a:pPr>
            <a:endParaRPr lang="hr-HR" sz="20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2500306"/>
          <a:ext cx="8358996" cy="39169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4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7558">
                <a:tc>
                  <a:txBody>
                    <a:bodyPr/>
                    <a:lstStyle/>
                    <a:p>
                      <a:r>
                        <a:rPr lang="hr-HR" b="1" dirty="0"/>
                        <a:t>Opći cilj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b="1" dirty="0"/>
                        <a:t>Poboljšati pristup kvalitetnom obrazovanju</a:t>
                      </a:r>
                      <a:r>
                        <a:rPr lang="hr-HR" sz="1400" b="1" baseline="0" dirty="0"/>
                        <a:t> uključujući obrazovanje i skrb pruženu u ranom djetinjstvu, ali i osnovnog, srednjoškolskog i sveučilišnog obrazovanja s posebnim naglaskom na uklanjanje moguće segregacije u školama, spriječiti preuranjen prekid školovanja i osigurati lagan prijelaz  os škole do zaposlenja.</a:t>
                      </a:r>
                      <a:endParaRPr lang="hr-HR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20">
                <a:tc>
                  <a:txBody>
                    <a:bodyPr/>
                    <a:lstStyle/>
                    <a:p>
                      <a:r>
                        <a:rPr lang="hr-HR" sz="1400" b="1" dirty="0"/>
                        <a:t>SC</a:t>
                      </a:r>
                      <a:r>
                        <a:rPr lang="hr-HR" sz="1400" b="1" baseline="0" dirty="0"/>
                        <a:t> 1</a:t>
                      </a:r>
                      <a:endParaRPr lang="hr-HR" sz="14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b="0" i="1" dirty="0"/>
                        <a:t>JEDNAKOST OBRAZOVNIH</a:t>
                      </a:r>
                      <a:r>
                        <a:rPr lang="hr-HR" sz="1400" b="0" i="1" baseline="0" dirty="0"/>
                        <a:t> ŠANSI</a:t>
                      </a:r>
                      <a:endParaRPr lang="hr-HR" sz="14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22">
                <a:tc>
                  <a:txBody>
                    <a:bodyPr/>
                    <a:lstStyle/>
                    <a:p>
                      <a:r>
                        <a:rPr lang="hr-HR" sz="1400" b="1" dirty="0"/>
                        <a:t>SC 2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b="0" i="1" dirty="0"/>
                        <a:t>UKLJUČENOST U PREDŠKOLSKI ODGOJ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90">
                <a:tc>
                  <a:txBody>
                    <a:bodyPr/>
                    <a:lstStyle/>
                    <a:p>
                      <a:r>
                        <a:rPr lang="hr-HR" sz="1400" b="1" dirty="0"/>
                        <a:t>SC 3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b="0" i="1" dirty="0"/>
                        <a:t>ZAVRŠENA</a:t>
                      </a:r>
                      <a:r>
                        <a:rPr lang="hr-HR" sz="1400" b="0" i="1" baseline="0" dirty="0"/>
                        <a:t> OŠ 98%</a:t>
                      </a:r>
                      <a:endParaRPr lang="hr-HR" sz="14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r>
                        <a:rPr lang="hr-HR" sz="1400" b="1" dirty="0"/>
                        <a:t>SC 4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b="0" i="1" dirty="0"/>
                        <a:t>UKIDANJE ČISTIH ROMSKIH RAZ.ODJELA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058">
                <a:tc>
                  <a:txBody>
                    <a:bodyPr/>
                    <a:lstStyle/>
                    <a:p>
                      <a:r>
                        <a:rPr lang="hr-HR" sz="1400" b="1" dirty="0"/>
                        <a:t>SC 5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b="0" i="1" dirty="0"/>
                        <a:t>POVEĆANJE</a:t>
                      </a:r>
                      <a:r>
                        <a:rPr lang="hr-HR" sz="1400" b="0" i="1" baseline="0" dirty="0"/>
                        <a:t> BROJA UČENIKA U SŠ</a:t>
                      </a:r>
                      <a:endParaRPr lang="hr-HR" sz="14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121">
                <a:tc>
                  <a:txBody>
                    <a:bodyPr/>
                    <a:lstStyle/>
                    <a:p>
                      <a:r>
                        <a:rPr lang="hr-HR" sz="1400" b="1" dirty="0"/>
                        <a:t>SC 6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b="0" i="1" dirty="0"/>
                        <a:t>POVEĆANJE BROJA STUDENATA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121">
                <a:tc>
                  <a:txBody>
                    <a:bodyPr/>
                    <a:lstStyle/>
                    <a:p>
                      <a:r>
                        <a:rPr lang="hr-HR" sz="1400" b="1" dirty="0"/>
                        <a:t>SC 7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b="0" i="1" dirty="0"/>
                        <a:t>OBRAZOVANJE</a:t>
                      </a:r>
                      <a:r>
                        <a:rPr lang="hr-HR" sz="1400" b="0" i="1" baseline="0" dirty="0"/>
                        <a:t> ODRASLIH, LLL</a:t>
                      </a:r>
                      <a:endParaRPr lang="hr-HR" sz="14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OBLICI PODRŠKE U OBRAZOVANJU U EU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473456"/>
          </a:xfrm>
        </p:spPr>
        <p:txBody>
          <a:bodyPr/>
          <a:lstStyle/>
          <a:p>
            <a:r>
              <a:rPr lang="hr-HR" sz="2000" dirty="0"/>
              <a:t>Uključivanje u predškolski odgoj</a:t>
            </a:r>
          </a:p>
          <a:p>
            <a:r>
              <a:rPr lang="hr-HR" sz="2000" dirty="0"/>
              <a:t>Stipendije za SS, VŠS, VSS, post MA</a:t>
            </a:r>
          </a:p>
          <a:p>
            <a:r>
              <a:rPr lang="hr-HR" sz="2000" dirty="0"/>
              <a:t> Rad udruga</a:t>
            </a:r>
          </a:p>
          <a:p>
            <a:r>
              <a:rPr lang="hr-HR" sz="2000" dirty="0"/>
              <a:t> Intenzivni tečajevi većinskog jezika (3 mjeseca)</a:t>
            </a:r>
          </a:p>
          <a:p>
            <a:r>
              <a:rPr lang="hr-HR" sz="2000" dirty="0"/>
              <a:t> Kontinuirana dodatna nastava većinskog jezika</a:t>
            </a:r>
          </a:p>
          <a:p>
            <a:r>
              <a:rPr lang="hr-HR" sz="2000" dirty="0"/>
              <a:t> Korištenje EU fondova, Roma education fond</a:t>
            </a:r>
          </a:p>
          <a:p>
            <a:endParaRPr lang="hr-HR" dirty="0"/>
          </a:p>
        </p:txBody>
      </p:sp>
      <p:pic>
        <p:nvPicPr>
          <p:cNvPr id="27650" name="Picture 2" descr="http://www.romediafoundation.org/sites/default/files/images/ref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357298"/>
            <a:ext cx="2422292" cy="38195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4714884"/>
            <a:ext cx="5857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2"/>
                </a:solidFill>
              </a:rPr>
              <a:t>REF u RH</a:t>
            </a:r>
          </a:p>
          <a:p>
            <a:r>
              <a:rPr lang="hr-HR" dirty="0"/>
              <a:t>- </a:t>
            </a:r>
            <a:r>
              <a:rPr lang="hr-HR" i="1" dirty="0"/>
              <a:t>Začeci 2003. – prihvaćanje Desetljeća za inkluziju Roma, usvojeno 2005. – predškolski programi (Kuršanec Mladi za mlade, Lončarevo), aktivnosti nakon nastave 2008.-2015...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ULOGA PEDAGOGA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285860"/>
            <a:ext cx="8503920" cy="521497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hr-HR" sz="1800" dirty="0"/>
              <a:t>Poticanje atmosfere tolerancije te  multi- i interkulturalnosti u školi pri čemu je potrebno postići </a:t>
            </a:r>
            <a:r>
              <a:rPr lang="hr-HR" sz="1800" dirty="0">
                <a:solidFill>
                  <a:srgbClr val="FF0000"/>
                </a:solidFill>
              </a:rPr>
              <a:t>demistifikaciju, upoznavanje, razumijevanje i prihvaćanje  manjinske kulture </a:t>
            </a:r>
            <a:r>
              <a:rPr lang="hr-HR" sz="1800" dirty="0"/>
              <a:t>od svih sudionika odgojno obrazovnog procesa</a:t>
            </a:r>
          </a:p>
          <a:p>
            <a:pPr>
              <a:buFont typeface="Wingdings" pitchFamily="2" charset="2"/>
              <a:buChar char="q"/>
            </a:pPr>
            <a:r>
              <a:rPr lang="hr-HR" sz="1800" dirty="0"/>
              <a:t>Organiziranje i provođenje odgojno obrazovnog i savjetodavnog rada sa svim sudionicima odgojno obrazovnog procesa</a:t>
            </a:r>
          </a:p>
          <a:p>
            <a:pPr algn="ctr">
              <a:buNone/>
            </a:pPr>
            <a:endParaRPr lang="hr-HR" sz="1600" b="1" dirty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hr-HR" sz="1600" b="1" dirty="0">
                <a:solidFill>
                  <a:schemeClr val="accent2"/>
                </a:solidFill>
              </a:rPr>
              <a:t>POSLOVI PEDAGOGA </a:t>
            </a:r>
          </a:p>
          <a:p>
            <a:pPr>
              <a:buFont typeface="Arial" charset="0"/>
              <a:buChar char="•"/>
            </a:pPr>
            <a:r>
              <a:rPr lang="hr-HR" sz="1200" b="1" i="1" dirty="0"/>
              <a:t>administrativni poslovi</a:t>
            </a:r>
            <a:endParaRPr lang="hr-HR" sz="1200" b="1" dirty="0"/>
          </a:p>
          <a:p>
            <a:pPr>
              <a:buFont typeface="Arial" charset="0"/>
              <a:buChar char="•"/>
            </a:pPr>
            <a:r>
              <a:rPr lang="hr-HR" sz="1200" b="1" dirty="0"/>
              <a:t> </a:t>
            </a:r>
            <a:r>
              <a:rPr lang="hr-HR" sz="1200" b="1" i="1" dirty="0"/>
              <a:t>ocjena početnog  stanja i sposobnosti učenika</a:t>
            </a:r>
            <a:endParaRPr lang="hr-HR" sz="1200" dirty="0"/>
          </a:p>
          <a:p>
            <a:pPr>
              <a:buFont typeface="Arial" charset="0"/>
              <a:buChar char="•"/>
            </a:pPr>
            <a:r>
              <a:rPr lang="hr-HR" sz="1200" b="1" dirty="0"/>
              <a:t>organizacija dopunske nastave hrvatskog jezika </a:t>
            </a:r>
            <a:r>
              <a:rPr lang="hr-HR" sz="1200" dirty="0"/>
              <a:t>i ostalih dopunskih oblika pomoći u učenju i savladavanju jezičnih barijera</a:t>
            </a:r>
          </a:p>
          <a:p>
            <a:pPr>
              <a:buFont typeface="Arial" charset="0"/>
              <a:buChar char="•"/>
            </a:pPr>
            <a:r>
              <a:rPr lang="hr-HR" sz="1200" b="1" dirty="0"/>
              <a:t>suradnja s nadležnim institucijama</a:t>
            </a:r>
            <a:endParaRPr lang="hr-HR" sz="1200" dirty="0"/>
          </a:p>
          <a:p>
            <a:pPr>
              <a:buFont typeface="Arial" charset="0"/>
              <a:buChar char="•"/>
            </a:pPr>
            <a:r>
              <a:rPr lang="hr-HR" sz="1200" dirty="0"/>
              <a:t>organizacija i provedba programa </a:t>
            </a:r>
            <a:r>
              <a:rPr lang="hr-HR" sz="1200" b="1" i="1" dirty="0"/>
              <a:t>socijalizacijskih aktivnosti</a:t>
            </a:r>
            <a:r>
              <a:rPr lang="hr-HR" sz="1200" b="1" dirty="0"/>
              <a:t> </a:t>
            </a:r>
            <a:r>
              <a:rPr lang="hr-HR" sz="1200" dirty="0"/>
              <a:t>s ciljem poticanja </a:t>
            </a:r>
          </a:p>
          <a:p>
            <a:pPr>
              <a:buFont typeface="Arial" charset="0"/>
              <a:buChar char="•"/>
            </a:pPr>
            <a:r>
              <a:rPr lang="hr-HR" sz="1200" dirty="0"/>
              <a:t>tolerancije i međukulturalne kompetencije, </a:t>
            </a:r>
          </a:p>
          <a:p>
            <a:pPr>
              <a:buFont typeface="Arial" charset="0"/>
              <a:buChar char="•"/>
            </a:pPr>
            <a:r>
              <a:rPr lang="hr-HR" sz="1200" dirty="0"/>
              <a:t> </a:t>
            </a:r>
            <a:r>
              <a:rPr lang="hr-HR" sz="1200" b="1" dirty="0"/>
              <a:t>edukacija, </a:t>
            </a:r>
            <a:r>
              <a:rPr lang="hr-HR" sz="1200" b="1" i="1" dirty="0"/>
              <a:t>pripremanje učitelja</a:t>
            </a:r>
            <a:endParaRPr lang="hr-HR" sz="1200" dirty="0"/>
          </a:p>
          <a:p>
            <a:pPr>
              <a:buFont typeface="Arial" charset="0"/>
              <a:buChar char="•"/>
            </a:pPr>
            <a:r>
              <a:rPr lang="hr-HR" sz="1200" dirty="0"/>
              <a:t>planiranje </a:t>
            </a:r>
            <a:r>
              <a:rPr lang="hr-HR" sz="1200" b="1" dirty="0"/>
              <a:t>aktivnosti za obilježavanje važnih dana</a:t>
            </a:r>
          </a:p>
          <a:p>
            <a:pPr>
              <a:buFont typeface="Arial" charset="0"/>
              <a:buChar char="•"/>
            </a:pPr>
            <a:r>
              <a:rPr lang="hr-HR" sz="1200" b="1" dirty="0"/>
              <a:t>preporuka uvodnih aktivnosti nastavnih satova</a:t>
            </a:r>
            <a:endParaRPr lang="hr-HR" sz="1200" dirty="0"/>
          </a:p>
          <a:p>
            <a:pPr>
              <a:buFont typeface="Arial" charset="0"/>
              <a:buChar char="•"/>
            </a:pPr>
            <a:r>
              <a:rPr lang="hr-HR" sz="1200" b="1" i="1" dirty="0"/>
              <a:t>suradnja s roditeljima -</a:t>
            </a:r>
            <a:r>
              <a:rPr lang="hr-HR" sz="1200" dirty="0"/>
              <a:t>organiziranje predavanja i radionice </a:t>
            </a:r>
            <a:r>
              <a:rPr lang="hr-HR" sz="1200" b="1" dirty="0"/>
              <a:t>za sve roditelje</a:t>
            </a:r>
          </a:p>
          <a:p>
            <a:pPr>
              <a:buNone/>
            </a:pPr>
            <a:r>
              <a:rPr lang="hr-HR" sz="1200" b="1" dirty="0"/>
              <a:t>      razrednog odjela</a:t>
            </a:r>
          </a:p>
          <a:p>
            <a:pPr>
              <a:buFont typeface="Arial" charset="0"/>
              <a:buChar char="•"/>
            </a:pPr>
            <a:r>
              <a:rPr lang="hr-HR" sz="1200" b="1" dirty="0"/>
              <a:t>Suradnja s ravnateljem i učiteljima</a:t>
            </a:r>
          </a:p>
          <a:p>
            <a:pPr>
              <a:buFont typeface="Arial" charset="0"/>
              <a:buChar char="•"/>
            </a:pPr>
            <a:r>
              <a:rPr lang="hr-HR" sz="1200" b="1" dirty="0"/>
              <a:t>Dokumentacijska djelatnost, izrada pedagoške dokumentacije i </a:t>
            </a:r>
          </a:p>
          <a:p>
            <a:pPr>
              <a:buFont typeface="Arial" charset="0"/>
              <a:buChar char="•"/>
            </a:pPr>
            <a:r>
              <a:rPr lang="hr-HR" sz="1200" b="1" dirty="0"/>
              <a:t>obrazaca za evaluaciju</a:t>
            </a:r>
          </a:p>
          <a:p>
            <a:pPr>
              <a:buFont typeface="Arial" charset="0"/>
              <a:buChar char="•"/>
            </a:pPr>
            <a:endParaRPr lang="hr-HR" sz="1400" dirty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8" descr="http://blog.galenhealthcare.com/wp-content/uploads/2012/11/multitask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1" y="3857628"/>
            <a:ext cx="267017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ULOGA ROMSKOG POMAGAČA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187572"/>
          </a:xfrm>
        </p:spPr>
        <p:txBody>
          <a:bodyPr>
            <a:normAutofit lnSpcReduction="10000"/>
          </a:bodyPr>
          <a:lstStyle/>
          <a:p>
            <a:r>
              <a:rPr lang="hr-HR" sz="1400" dirty="0"/>
              <a:t>Poticanje atmosfere tolerancije te  multi- i interkulturalnosti u školi pri čemu je potrebno postići </a:t>
            </a:r>
            <a:r>
              <a:rPr lang="hr-HR" sz="1400" dirty="0">
                <a:solidFill>
                  <a:srgbClr val="FF0000"/>
                </a:solidFill>
              </a:rPr>
              <a:t>demistifikaciju, upoznavanje, razumijevanje i prihvaćanje  manjinske kulture </a:t>
            </a:r>
            <a:r>
              <a:rPr lang="hr-HR" sz="1400" dirty="0"/>
              <a:t>od svih sudionika odgojno obrazovnog procesa</a:t>
            </a:r>
          </a:p>
          <a:p>
            <a:pPr>
              <a:buNone/>
            </a:pPr>
            <a:endParaRPr lang="hr-HR" sz="1400" dirty="0"/>
          </a:p>
          <a:p>
            <a:r>
              <a:rPr lang="hr-HR" sz="1400" dirty="0"/>
              <a:t>SPONA  IZMEĐU  ŠKOLE  I  LOKALNE  ROMSKE  ZAJEDNICE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36867" name="Picture 3" descr="C:\Users\Jura\Desktop\teamwork-benef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429000"/>
            <a:ext cx="3238522" cy="24288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2714620"/>
            <a:ext cx="5143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r>
              <a:rPr lang="hr-HR" dirty="0"/>
              <a:t>TEMELJNI ZADACI:</a:t>
            </a:r>
          </a:p>
          <a:p>
            <a:endParaRPr lang="hr-HR" dirty="0"/>
          </a:p>
          <a:p>
            <a:pPr>
              <a:buFont typeface="Wingdings" pitchFamily="2" charset="2"/>
              <a:buChar char="q"/>
            </a:pPr>
            <a:r>
              <a:rPr lang="hr-HR" sz="1400" dirty="0"/>
              <a:t>Suradnja sa svim sudionicima odg.-obraz.procesa</a:t>
            </a:r>
          </a:p>
          <a:p>
            <a:pPr>
              <a:buFont typeface="Wingdings" pitchFamily="2" charset="2"/>
              <a:buChar char="q"/>
            </a:pPr>
            <a:r>
              <a:rPr lang="hr-HR" sz="1400" dirty="0"/>
              <a:t> Smanjivanje jezične barijere</a:t>
            </a:r>
          </a:p>
          <a:p>
            <a:pPr>
              <a:buFont typeface="Wingdings" pitchFamily="2" charset="2"/>
              <a:buChar char="q"/>
            </a:pPr>
            <a:r>
              <a:rPr lang="hr-HR" sz="1400" dirty="0"/>
              <a:t> Poticanje roditelja na suradnju</a:t>
            </a:r>
          </a:p>
          <a:p>
            <a:pPr>
              <a:buFont typeface="Wingdings" pitchFamily="2" charset="2"/>
              <a:buChar char="q"/>
            </a:pPr>
            <a:r>
              <a:rPr lang="hr-HR" sz="1400" dirty="0"/>
              <a:t> Praćenje učenika na putu u i iz škole</a:t>
            </a:r>
          </a:p>
          <a:p>
            <a:pPr>
              <a:buFont typeface="Wingdings" pitchFamily="2" charset="2"/>
              <a:buChar char="q"/>
            </a:pPr>
            <a:r>
              <a:rPr lang="hr-HR" sz="1400" dirty="0"/>
              <a:t> Praćenje ponašanja učenika</a:t>
            </a:r>
          </a:p>
          <a:p>
            <a:pPr>
              <a:buFont typeface="Wingdings" pitchFamily="2" charset="2"/>
              <a:buChar char="q"/>
            </a:pPr>
            <a:r>
              <a:rPr lang="hr-HR" sz="1400" dirty="0"/>
              <a:t> Prijenos informacija roditelj- učitelj/stručni suradnik</a:t>
            </a:r>
          </a:p>
          <a:p>
            <a:pPr>
              <a:buFont typeface="Wingdings" pitchFamily="2" charset="2"/>
              <a:buChar char="q"/>
            </a:pPr>
            <a:r>
              <a:rPr lang="hr-HR" sz="1400" dirty="0"/>
              <a:t> Pomoć u organiziranju slobodnog vremena- igre</a:t>
            </a:r>
          </a:p>
          <a:p>
            <a:pPr>
              <a:buFont typeface="Wingdings" pitchFamily="2" charset="2"/>
              <a:buChar char="q"/>
            </a:pPr>
            <a:r>
              <a:rPr lang="hr-HR" sz="1400" dirty="0"/>
              <a:t> Osobni primjer – radne navike i navike učenja</a:t>
            </a:r>
          </a:p>
          <a:p>
            <a:pPr>
              <a:buFont typeface="Wingdings" pitchFamily="2" charset="2"/>
              <a:buChar char="q"/>
            </a:pPr>
            <a:r>
              <a:rPr lang="hr-HR" sz="1400" dirty="0"/>
              <a:t> Međukulturalna kompetencija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34400" cy="758952"/>
          </a:xfrm>
        </p:spPr>
        <p:txBody>
          <a:bodyPr>
            <a:normAutofit fontScale="90000"/>
          </a:bodyPr>
          <a:lstStyle/>
          <a:p>
            <a:br>
              <a:rPr lang="hr-HR" sz="2000" dirty="0"/>
            </a:br>
            <a:br>
              <a:rPr lang="hr-HR" sz="2000" dirty="0"/>
            </a:br>
            <a:r>
              <a:rPr lang="hr-HR" sz="2000" b="1" dirty="0"/>
              <a:t>RAD PEDAGOGA  S  RAVNATELJEM I UČITELJIMA </a:t>
            </a:r>
            <a:br>
              <a:rPr lang="hr-HR" sz="2000" b="1" dirty="0"/>
            </a:br>
            <a:r>
              <a:rPr lang="hr-HR" sz="2000" b="1" dirty="0"/>
              <a:t>– stvaranje preduvjeta za uspješno poučavanje</a:t>
            </a:r>
            <a:br>
              <a:rPr lang="hr-HR" sz="3600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r-HR" dirty="0"/>
              <a:t>Pripremanje učitelja na rad s inojezičnim učenicima treba se provoditi u nekoliko etapa:</a:t>
            </a:r>
          </a:p>
          <a:p>
            <a:pPr>
              <a:buNone/>
            </a:pPr>
            <a:endParaRPr lang="hr-HR" dirty="0"/>
          </a:p>
          <a:p>
            <a:r>
              <a:rPr lang="hr-HR" dirty="0"/>
              <a:t>A )  Upoznavanje </a:t>
            </a:r>
            <a:r>
              <a:rPr lang="hr-HR" b="1" i="1" dirty="0"/>
              <a:t>Učiteljskog vijeća</a:t>
            </a:r>
            <a:r>
              <a:rPr lang="hr-HR" dirty="0"/>
              <a:t> s karakteristikama kulture i jezika učenika inojezičara putem predavanja i radionice (jačanje međukulturalne kompetencije)</a:t>
            </a:r>
          </a:p>
          <a:p>
            <a:endParaRPr lang="hr-HR" dirty="0"/>
          </a:p>
          <a:p>
            <a:r>
              <a:rPr lang="hr-HR" dirty="0"/>
              <a:t>B )  Osvježavanje metodičkih sadržaja; predstavljanje </a:t>
            </a:r>
            <a:r>
              <a:rPr lang="hr-HR" i="1" u="sng" dirty="0"/>
              <a:t>pregleda</a:t>
            </a:r>
            <a:r>
              <a:rPr lang="hr-HR" dirty="0"/>
              <a:t> strategija, metoda rada i nastavnih sredstava za postizanje napretka u usvajanju i razumijevanju hrvatskog jezika cjelokupnom nastavničkom kolektivu na razini </a:t>
            </a:r>
            <a:r>
              <a:rPr lang="hr-HR" b="1" i="1" dirty="0"/>
              <a:t>Učiteljskog vijeća</a:t>
            </a:r>
            <a:r>
              <a:rPr lang="hr-HR" dirty="0"/>
              <a:t> škole.</a:t>
            </a:r>
          </a:p>
          <a:p>
            <a:endParaRPr lang="hr-HR" dirty="0"/>
          </a:p>
          <a:p>
            <a:r>
              <a:rPr lang="hr-HR" b="1" i="1" dirty="0"/>
              <a:t>C )  Rad s grupama učitelja: </a:t>
            </a:r>
            <a:endParaRPr lang="hr-HR" dirty="0"/>
          </a:p>
          <a:p>
            <a:pPr>
              <a:buNone/>
            </a:pPr>
            <a:r>
              <a:rPr lang="hr-HR" dirty="0"/>
              <a:t>- na razini Aktiva predmetne nastave </a:t>
            </a:r>
          </a:p>
          <a:p>
            <a:pPr>
              <a:buNone/>
            </a:pPr>
            <a:r>
              <a:rPr lang="hr-HR" dirty="0"/>
              <a:t>- na razini Aktiva razredne nastave</a:t>
            </a:r>
          </a:p>
          <a:p>
            <a:pPr>
              <a:buNone/>
            </a:pPr>
            <a:r>
              <a:rPr lang="hr-HR" dirty="0"/>
              <a:t>- rad s učiteljima, članovima pojedinih razrednih vijeća</a:t>
            </a:r>
          </a:p>
          <a:p>
            <a:pPr>
              <a:buFontTx/>
              <a:buChar char="-"/>
            </a:pPr>
            <a:endParaRPr lang="hr-HR" dirty="0"/>
          </a:p>
          <a:p>
            <a:r>
              <a:rPr lang="hr-HR" b="1" i="1" dirty="0"/>
              <a:t>D ) Individualni rad s učiteljem/icom</a:t>
            </a:r>
            <a:r>
              <a:rPr lang="hr-HR" dirty="0"/>
              <a:t>- konkretizacija rada i problematike učenika.</a:t>
            </a:r>
          </a:p>
          <a:p>
            <a:pPr>
              <a:buNone/>
            </a:pPr>
            <a:endParaRPr lang="hr-HR" dirty="0"/>
          </a:p>
          <a:p>
            <a:r>
              <a:rPr lang="hr-HR" b="1" i="1" dirty="0"/>
              <a:t>E) Individualni rad s romskim pomagačem </a:t>
            </a:r>
          </a:p>
          <a:p>
            <a:pPr>
              <a:buNone/>
            </a:pPr>
            <a:r>
              <a:rPr lang="hr-HR" b="1" dirty="0"/>
              <a:t> </a:t>
            </a:r>
            <a:endParaRPr lang="hr-HR" dirty="0"/>
          </a:p>
          <a:p>
            <a:pPr>
              <a:buNone/>
            </a:pPr>
            <a:r>
              <a:rPr lang="hr-HR" dirty="0">
                <a:solidFill>
                  <a:srgbClr val="FF0000"/>
                </a:solidFill>
              </a:rPr>
              <a:t>CILJ: OMOGUĆITI NAPREDOVANJE SVAKOG UČENIKA U SKLADU S REALNIM PSIHOFIZIČKIM SPOSOBNOSTIMA</a:t>
            </a:r>
            <a:endParaRPr lang="hr-H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b="1" dirty="0"/>
              <a:t>HIPOTEZE I ZADACI ZA RAD  S INOJEZIČNIM UČENICIMA ROMSKE NACIONALNOSTI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503920" cy="25717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1400" b="1" dirty="0"/>
              <a:t>POLAZNE HIPOTEZE ZA AKTIVNOSTI I PROJEKTE:</a:t>
            </a:r>
          </a:p>
          <a:p>
            <a:pPr algn="ctr">
              <a:buNone/>
            </a:pPr>
            <a:endParaRPr lang="hr-HR" sz="1400" b="1" dirty="0"/>
          </a:p>
          <a:p>
            <a:pPr>
              <a:buFont typeface="Wingdings" pitchFamily="2" charset="2"/>
              <a:buChar char="ü"/>
            </a:pPr>
            <a:r>
              <a:rPr lang="hr-HR" sz="1400" b="1" dirty="0"/>
              <a:t>Smislenim i nadziranim aktivnostima </a:t>
            </a:r>
            <a:r>
              <a:rPr lang="hr-HR" sz="1400" dirty="0"/>
              <a:t>nakon nastave poučiti učenike organizaciji slobodnog vremena i učenja, stvoriti radne navike.</a:t>
            </a:r>
          </a:p>
          <a:p>
            <a:pPr>
              <a:buFont typeface="Wingdings" pitchFamily="2" charset="2"/>
              <a:buChar char="ü"/>
            </a:pPr>
            <a:r>
              <a:rPr lang="hr-HR" sz="1400" b="1" dirty="0"/>
              <a:t> Sekundarna socijalizacija </a:t>
            </a:r>
            <a:r>
              <a:rPr lang="hr-HR" sz="1400" dirty="0"/>
              <a:t>unutar škole putem učenja pravila i normi ponašanja te pozitivnim utjecajima i skrivenim kurikulumom ojačat će međukulturalnu kompetenciju učenika.</a:t>
            </a:r>
          </a:p>
          <a:p>
            <a:pPr>
              <a:buFont typeface="Wingdings" pitchFamily="2" charset="2"/>
              <a:buChar char="ü"/>
            </a:pPr>
            <a:r>
              <a:rPr lang="hr-HR" sz="1400" dirty="0"/>
              <a:t> </a:t>
            </a:r>
            <a:r>
              <a:rPr lang="hr-HR" sz="1400" b="1" dirty="0"/>
              <a:t>Dodatno učenje hrvatskog jezika kao inoga </a:t>
            </a:r>
            <a:r>
              <a:rPr lang="hr-HR" sz="1400" dirty="0"/>
              <a:t>jezika slomit će jezičnu barijeru u razumijevanju gradiva i učenicima omogućiti da napreduju u skladu sa svojim realnim psihofizičkim sposobnostima.</a:t>
            </a:r>
          </a:p>
          <a:p>
            <a:pPr>
              <a:buFont typeface="Wingdings" pitchFamily="2" charset="2"/>
              <a:buChar char="ü"/>
            </a:pPr>
            <a:r>
              <a:rPr lang="hr-HR" sz="1400" dirty="0"/>
              <a:t> Aktivnostima nakon nastave dugoročno će se popraviti </a:t>
            </a:r>
            <a:r>
              <a:rPr lang="hr-HR" sz="1400" b="1" dirty="0"/>
              <a:t>obrazovna i radna struktura romskog stanovništva</a:t>
            </a:r>
            <a:endParaRPr lang="hr-HR" sz="2800" b="1" dirty="0"/>
          </a:p>
          <a:p>
            <a:pPr>
              <a:buNone/>
            </a:pP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4000504"/>
            <a:ext cx="5715040" cy="30777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TEMELJNI ZADACI AKTIVNOSTI S ROMSKIM UČENICIMA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4357694"/>
            <a:ext cx="4214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1400" b="1" dirty="0">
                <a:latin typeface="Times New Roman" pitchFamily="18" charset="0"/>
                <a:cs typeface="Times New Roman" pitchFamily="18" charset="0"/>
              </a:rPr>
              <a:t>Osposobljavanje za samostalno učenje</a:t>
            </a:r>
          </a:p>
          <a:p>
            <a:pPr>
              <a:buNone/>
            </a:pPr>
            <a:endParaRPr lang="hr-HR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r-HR" sz="1400" dirty="0">
                <a:latin typeface="Times New Roman" pitchFamily="18" charset="0"/>
                <a:cs typeface="Times New Roman" pitchFamily="18" charset="0"/>
              </a:rPr>
              <a:t>Jačanje </a:t>
            </a:r>
            <a:r>
              <a:rPr lang="hr-HR" sz="1400" b="1" dirty="0">
                <a:latin typeface="Times New Roman" pitchFamily="18" charset="0"/>
                <a:cs typeface="Times New Roman" pitchFamily="18" charset="0"/>
              </a:rPr>
              <a:t>međukulturalne kompetencije</a:t>
            </a:r>
          </a:p>
          <a:p>
            <a:pPr>
              <a:buNone/>
            </a:pPr>
            <a:endParaRPr lang="hr-HR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r-HR" sz="1400" dirty="0">
                <a:latin typeface="Times New Roman" pitchFamily="18" charset="0"/>
                <a:cs typeface="Times New Roman" pitchFamily="18" charset="0"/>
              </a:rPr>
              <a:t>Osposobljavanje za </a:t>
            </a:r>
            <a:r>
              <a:rPr lang="hr-HR" sz="1400" b="1" dirty="0">
                <a:latin typeface="Times New Roman" pitchFamily="18" charset="0"/>
                <a:cs typeface="Times New Roman" pitchFamily="18" charset="0"/>
              </a:rPr>
              <a:t>nenasilno rješavanje sukoba</a:t>
            </a:r>
          </a:p>
          <a:p>
            <a:pPr>
              <a:buNone/>
            </a:pPr>
            <a:endParaRPr lang="hr-HR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r-HR" sz="1400" dirty="0">
                <a:latin typeface="Times New Roman" pitchFamily="18" charset="0"/>
                <a:cs typeface="Times New Roman" pitchFamily="18" charset="0"/>
              </a:rPr>
              <a:t>Usvajanje </a:t>
            </a:r>
            <a:r>
              <a:rPr lang="hr-HR" sz="1400" b="1" dirty="0">
                <a:latin typeface="Times New Roman" pitchFamily="18" charset="0"/>
                <a:cs typeface="Times New Roman" pitchFamily="18" charset="0"/>
              </a:rPr>
              <a:t>komunikacijskih vještina</a:t>
            </a:r>
          </a:p>
          <a:p>
            <a:pPr>
              <a:buNone/>
            </a:pPr>
            <a:endParaRPr lang="hr-HR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r-HR" sz="1400" dirty="0">
                <a:latin typeface="Times New Roman" pitchFamily="18" charset="0"/>
                <a:cs typeface="Times New Roman" pitchFamily="18" charset="0"/>
              </a:rPr>
              <a:t>Transfer </a:t>
            </a:r>
            <a:r>
              <a:rPr lang="hr-HR" sz="1400" b="1" dirty="0">
                <a:latin typeface="Times New Roman" pitchFamily="18" charset="0"/>
                <a:cs typeface="Times New Roman" pitchFamily="18" charset="0"/>
              </a:rPr>
              <a:t>vrijednosti</a:t>
            </a:r>
            <a:r>
              <a:rPr lang="hr-HR" sz="1400" dirty="0">
                <a:latin typeface="Times New Roman" pitchFamily="18" charset="0"/>
                <a:cs typeface="Times New Roman" pitchFamily="18" charset="0"/>
              </a:rPr>
              <a:t> putem ‘skrivenog kurikuluma’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6314" y="4357694"/>
            <a:ext cx="41434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1400" dirty="0">
                <a:latin typeface="Times New Roman" pitchFamily="18" charset="0"/>
                <a:cs typeface="Times New Roman" pitchFamily="18" charset="0"/>
              </a:rPr>
              <a:t>Usađivanje </a:t>
            </a:r>
            <a:r>
              <a:rPr lang="hr-HR" sz="1400" b="1" dirty="0">
                <a:latin typeface="Times New Roman" pitchFamily="18" charset="0"/>
                <a:cs typeface="Times New Roman" pitchFamily="18" charset="0"/>
              </a:rPr>
              <a:t>organizacijske sposobnosti i vrijednosti rada</a:t>
            </a:r>
            <a:r>
              <a:rPr lang="hr-HR" sz="1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endParaRPr lang="hr-HR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r-HR" sz="1400" dirty="0">
                <a:latin typeface="Times New Roman" pitchFamily="18" charset="0"/>
                <a:cs typeface="Times New Roman" pitchFamily="18" charset="0"/>
              </a:rPr>
              <a:t>Razvijanje osjećaja </a:t>
            </a:r>
            <a:r>
              <a:rPr lang="hr-HR" sz="1400" b="1" dirty="0">
                <a:latin typeface="Times New Roman" pitchFamily="18" charset="0"/>
                <a:cs typeface="Times New Roman" pitchFamily="18" charset="0"/>
              </a:rPr>
              <a:t>solidarnosti, </a:t>
            </a:r>
            <a:r>
              <a:rPr lang="hr-HR" sz="1400" dirty="0">
                <a:latin typeface="Times New Roman" pitchFamily="18" charset="0"/>
                <a:cs typeface="Times New Roman" pitchFamily="18" charset="0"/>
              </a:rPr>
              <a:t>poticanje</a:t>
            </a:r>
            <a:r>
              <a:rPr lang="hr-HR" sz="1400" b="1" dirty="0">
                <a:latin typeface="Times New Roman" pitchFamily="18" charset="0"/>
                <a:cs typeface="Times New Roman" pitchFamily="18" charset="0"/>
              </a:rPr>
              <a:t> tolerancije i altruizma</a:t>
            </a:r>
          </a:p>
          <a:p>
            <a:pPr>
              <a:buNone/>
            </a:pPr>
            <a:endParaRPr lang="hr-HR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r-HR" sz="1400" dirty="0">
                <a:latin typeface="Times New Roman" pitchFamily="18" charset="0"/>
                <a:cs typeface="Times New Roman" pitchFamily="18" charset="0"/>
              </a:rPr>
              <a:t>Poučiti učenike pravima i obavezama</a:t>
            </a:r>
          </a:p>
          <a:p>
            <a:pPr>
              <a:buNone/>
            </a:pPr>
            <a:endParaRPr lang="hr-HR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r-HR" sz="1400" b="1" dirty="0">
                <a:latin typeface="Times New Roman" pitchFamily="18" charset="0"/>
                <a:cs typeface="Times New Roman" pitchFamily="18" charset="0"/>
              </a:rPr>
              <a:t>Otkloniti učenike od dokoličarenj</a:t>
            </a:r>
            <a:r>
              <a:rPr lang="hr-HR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hr-H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hr-HR" sz="3200" dirty="0">
                <a:solidFill>
                  <a:srgbClr val="FF0000"/>
                </a:solidFill>
              </a:rPr>
              <a:t>OSNOVNA ŠKOLA PODTUREN</a:t>
            </a:r>
          </a:p>
        </p:txBody>
      </p:sp>
      <p:pic>
        <p:nvPicPr>
          <p:cNvPr id="4" name="Content Placeholder 3" descr="C:\Users\Tina\Desktop\anigif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8001056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G:\slike hj kre rek\Slike 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286124"/>
            <a:ext cx="3619493" cy="2714620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14414" y="2857496"/>
          <a:ext cx="3964184" cy="3598335"/>
        </p:xfrm>
        <a:graphic>
          <a:graphicData uri="http://schemas.openxmlformats.org/drawingml/2006/table">
            <a:tbl>
              <a:tblPr/>
              <a:tblGrid>
                <a:gridCol w="235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261"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FF00"/>
                          </a:solidFill>
                        </a:rPr>
                        <a:t>OSOBNA</a:t>
                      </a:r>
                      <a:r>
                        <a:rPr lang="hr-HR" baseline="0" dirty="0">
                          <a:solidFill>
                            <a:srgbClr val="FFFF00"/>
                          </a:solidFill>
                        </a:rPr>
                        <a:t> KARTA ŠKOLE</a:t>
                      </a:r>
                      <a:endParaRPr lang="hr-H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261">
                <a:tc>
                  <a:txBody>
                    <a:bodyPr/>
                    <a:lstStyle/>
                    <a:p>
                      <a:r>
                        <a:rPr lang="hr-HR" sz="1600" dirty="0"/>
                        <a:t>OSNIVANJE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</a:rPr>
                        <a:t>1958.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938">
                <a:tc>
                  <a:txBody>
                    <a:bodyPr/>
                    <a:lstStyle/>
                    <a:p>
                      <a:r>
                        <a:rPr lang="hr-HR" sz="1600" dirty="0"/>
                        <a:t>BROJ ŠKOLSKIH</a:t>
                      </a:r>
                      <a:r>
                        <a:rPr lang="hr-HR" sz="1600" baseline="0" dirty="0"/>
                        <a:t> ZGRADA</a:t>
                      </a:r>
                      <a:endParaRPr lang="hr-HR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956">
                <a:tc>
                  <a:txBody>
                    <a:bodyPr/>
                    <a:lstStyle/>
                    <a:p>
                      <a:r>
                        <a:rPr lang="hr-HR" sz="1600" dirty="0"/>
                        <a:t>BROJ UČENIKA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</a:rPr>
                        <a:t>303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4919">
                <a:tc>
                  <a:txBody>
                    <a:bodyPr/>
                    <a:lstStyle/>
                    <a:p>
                      <a:r>
                        <a:rPr lang="hr-HR" sz="1600" dirty="0"/>
                        <a:t>BROJ ODGOJNO OBRAZOVNIH DJELATNIKA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98" cy="72547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DANAS...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1"/>
          </p:nvPr>
        </p:nvSpPr>
        <p:spPr>
          <a:xfrm>
            <a:off x="714348" y="1071546"/>
            <a:ext cx="3614734" cy="2616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endParaRPr lang="hr-HR" sz="1600" dirty="0">
              <a:solidFill>
                <a:schemeClr val="tx2">
                  <a:lumMod val="60000"/>
                  <a:lumOff val="40000"/>
                </a:schemeClr>
              </a:solidFill>
              <a:latin typeface="Algerian" pitchFamily="82" charset="0"/>
            </a:endParaRPr>
          </a:p>
          <a:p>
            <a:pPr>
              <a:buFont typeface="Wingdings" pitchFamily="2" charset="2"/>
              <a:buChar char="q"/>
            </a:pPr>
            <a:r>
              <a:rPr lang="hr-H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 </a:t>
            </a:r>
            <a:r>
              <a:rPr lang="hr-HR" sz="2400" dirty="0"/>
              <a:t>20 % populacije mjesta Podturen</a:t>
            </a:r>
          </a:p>
          <a:p>
            <a:endParaRPr lang="hr-HR" sz="1600" dirty="0">
              <a:solidFill>
                <a:schemeClr val="tx2">
                  <a:lumMod val="60000"/>
                  <a:lumOff val="40000"/>
                </a:schemeClr>
              </a:solidFill>
              <a:latin typeface="Algerian" pitchFamily="82" charset="0"/>
            </a:endParaRPr>
          </a:p>
          <a:p>
            <a:pPr>
              <a:buFont typeface="Wingdings" pitchFamily="2" charset="2"/>
              <a:buChar char="q"/>
            </a:pPr>
            <a:r>
              <a:rPr lang="hr-HR" sz="1600" dirty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hr-HR" sz="2400" dirty="0">
                <a:solidFill>
                  <a:srgbClr val="FF0000"/>
                </a:solidFill>
                <a:latin typeface="Arial Black" pitchFamily="34" charset="0"/>
              </a:rPr>
              <a:t>17,3 % </a:t>
            </a:r>
            <a:r>
              <a:rPr lang="hr-HR" sz="2400" dirty="0"/>
              <a:t>učenika OŠ PODTUREN</a:t>
            </a:r>
          </a:p>
          <a:p>
            <a:pPr>
              <a:buNone/>
            </a:pPr>
            <a:endParaRPr lang="hr-HR" sz="1600" dirty="0"/>
          </a:p>
        </p:txBody>
      </p:sp>
      <p:pic>
        <p:nvPicPr>
          <p:cNvPr id="9" name="Picture 2" descr="G:\ŽIVJETI RAZLIČITOSTI\Živjeti različitosti,foto,Podturen\27.2. Podturen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4143372" cy="3107529"/>
          </a:xfrm>
          <a:prstGeom prst="rect">
            <a:avLst/>
          </a:prstGeom>
          <a:noFill/>
        </p:spPr>
      </p:pic>
      <p:pic>
        <p:nvPicPr>
          <p:cNvPr id="10" name="Picture 1" descr="G:\ROMSKI DAN 2014\ROMSKI DAN 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000504"/>
            <a:ext cx="3524243" cy="2643182"/>
          </a:xfrm>
          <a:prstGeom prst="rect">
            <a:avLst/>
          </a:prstGeom>
          <a:noFill/>
        </p:spPr>
      </p:pic>
      <p:pic>
        <p:nvPicPr>
          <p:cNvPr id="14338" name="Picture 2" descr="http://os-podturen.skole.hr/upload/os-podturen/album/128/large_img_278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929066"/>
            <a:ext cx="3597285" cy="269796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ROMI U EUROPI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786742" cy="509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hr-HR" sz="1800" b="1" dirty="0">
                <a:solidFill>
                  <a:srgbClr val="FF0000"/>
                </a:solidFill>
              </a:rPr>
              <a:t>PRIKAZ BROJA UČENIKA KOJI SU </a:t>
            </a:r>
            <a:r>
              <a:rPr lang="hr-HR" sz="1800" b="1" dirty="0"/>
              <a:t>USPJEŠNO</a:t>
            </a:r>
            <a:r>
              <a:rPr lang="hr-HR" sz="1800" b="1" dirty="0">
                <a:solidFill>
                  <a:srgbClr val="FF0000"/>
                </a:solidFill>
              </a:rPr>
              <a:t> ZAVRŠILI OSNOVNOŠKOLSKO OBRAZOVANJE U OŠ PODTUREN U ODNOSU NA BROJ UPISANIH U PRVI RAZRED U GENERACIJI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00034" y="1571612"/>
          <a:ext cx="8115328" cy="3500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5984" y="5500702"/>
            <a:ext cx="478634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Comic Sans MS" pitchFamily="66" charset="0"/>
              </a:rPr>
              <a:t>Broj učenika Roma u 8.abc 2013./14. = 11!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5720" y="1142984"/>
          <a:ext cx="8358248" cy="3502970"/>
        </p:xfrm>
        <a:graphic>
          <a:graphicData uri="http://schemas.openxmlformats.org/drawingml/2006/table">
            <a:tbl>
              <a:tblPr/>
              <a:tblGrid>
                <a:gridCol w="1682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9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8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74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hr-HR" sz="2000" b="1" dirty="0">
                          <a:latin typeface="Times New Roman"/>
                          <a:ea typeface="Calibri"/>
                          <a:cs typeface="Times New Roman"/>
                        </a:rPr>
                        <a:t>DODATNA</a:t>
                      </a:r>
                      <a:r>
                        <a:rPr lang="hr-HR" sz="2000" b="1" baseline="0" dirty="0">
                          <a:latin typeface="Times New Roman"/>
                          <a:ea typeface="Calibri"/>
                          <a:cs typeface="Times New Roman"/>
                        </a:rPr>
                        <a:t> NASTAVA HRVATSKOG JEZIKA</a:t>
                      </a:r>
                      <a:endParaRPr lang="hr-H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hr-HR" sz="1600" b="1" dirty="0">
                          <a:latin typeface="Calibri"/>
                          <a:ea typeface="Calibri"/>
                          <a:cs typeface="Times New Roman"/>
                        </a:rPr>
                        <a:t>Mjesto provedbe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hr-HR" sz="1600" b="1" dirty="0">
                          <a:latin typeface="Times New Roman"/>
                          <a:ea typeface="Calibri"/>
                          <a:cs typeface="Times New Roman"/>
                        </a:rPr>
                        <a:t>Troškovi</a:t>
                      </a:r>
                      <a:r>
                        <a:rPr lang="en-GB" sz="1600" b="1" dirty="0">
                          <a:latin typeface="Times New Roman"/>
                          <a:ea typeface="Calibri"/>
                          <a:cs typeface="Times New Roman"/>
                        </a:rPr>
                        <a:t>(EUR)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hr-HR" sz="1600" b="1" dirty="0">
                          <a:latin typeface="Times New Roman"/>
                          <a:ea typeface="Calibri"/>
                          <a:cs typeface="Times New Roman"/>
                        </a:rPr>
                        <a:t>Fond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hr-HR" sz="1600" b="1" dirty="0">
                          <a:latin typeface="Times New Roman"/>
                          <a:ea typeface="Calibri"/>
                          <a:cs typeface="Times New Roman"/>
                        </a:rPr>
                        <a:t>Donirani iznos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hr-HR" sz="1600" b="1" dirty="0">
                          <a:latin typeface="Times New Roman"/>
                          <a:ea typeface="Calibri"/>
                          <a:cs typeface="Times New Roman"/>
                        </a:rPr>
                        <a:t>Vrijeme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hr-HR" sz="1600" dirty="0">
                          <a:latin typeface="Times New Roman"/>
                          <a:ea typeface="Calibri"/>
                          <a:cs typeface="Times New Roman"/>
                        </a:rPr>
                        <a:t>Osnovna škola </a:t>
                      </a:r>
                      <a:r>
                        <a:rPr lang="en-GB" sz="1600" dirty="0" err="1">
                          <a:latin typeface="Times New Roman"/>
                          <a:ea typeface="Calibri"/>
                          <a:cs typeface="Times New Roman"/>
                        </a:rPr>
                        <a:t>Podturen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1.100,00 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REF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1.100,00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09.2009 – 12.2009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93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hr-HR" sz="2000" b="1" dirty="0">
                          <a:latin typeface="Times New Roman"/>
                          <a:ea typeface="Calibri"/>
                          <a:cs typeface="Times New Roman"/>
                        </a:rPr>
                        <a:t>AKTIVNOSTI NAKON NASTAVE</a:t>
                      </a:r>
                      <a:endParaRPr lang="hr-H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9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hr-HR" sz="1600" dirty="0">
                          <a:latin typeface="Times New Roman"/>
                          <a:ea typeface="Calibri"/>
                          <a:cs typeface="Times New Roman"/>
                        </a:rPr>
                        <a:t>Osnovna</a:t>
                      </a:r>
                      <a:r>
                        <a:rPr lang="hr-HR" sz="1600" baseline="0" dirty="0">
                          <a:latin typeface="Times New Roman"/>
                          <a:ea typeface="Calibri"/>
                          <a:cs typeface="Times New Roman"/>
                        </a:rPr>
                        <a:t> škola </a:t>
                      </a:r>
                      <a:r>
                        <a:rPr lang="en-GB" sz="1600" dirty="0" err="1">
                          <a:latin typeface="Times New Roman"/>
                          <a:ea typeface="Calibri"/>
                          <a:cs typeface="Times New Roman"/>
                        </a:rPr>
                        <a:t>Podturen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11.000,00 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600" dirty="0">
                          <a:latin typeface="Times New Roman"/>
                          <a:ea typeface="Calibri"/>
                          <a:cs typeface="Times New Roman"/>
                        </a:rPr>
                        <a:t>REF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600" dirty="0">
                          <a:latin typeface="Times New Roman"/>
                          <a:ea typeface="Calibri"/>
                          <a:cs typeface="Times New Roman"/>
                        </a:rPr>
                        <a:t>11.000,00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600" dirty="0">
                          <a:latin typeface="Times New Roman"/>
                          <a:ea typeface="Calibri"/>
                          <a:cs typeface="Times New Roman"/>
                        </a:rPr>
                        <a:t>02.2010 –06.2010</a:t>
                      </a:r>
                      <a:endParaRPr lang="hr-H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14546" y="428604"/>
            <a:ext cx="4397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FF9900"/>
                </a:solidFill>
              </a:rPr>
              <a:t>PROJEKTNA ISKUSTVA</a:t>
            </a:r>
          </a:p>
        </p:txBody>
      </p:sp>
      <p:pic>
        <p:nvPicPr>
          <p:cNvPr id="11" name="Picture 7" descr="RO-KO LOG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18" y="4857760"/>
            <a:ext cx="5572164" cy="137470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</a:t>
            </a:r>
            <a:r>
              <a:rPr kumimoji="0" lang="hr-H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hr-H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214282" y="1"/>
          <a:ext cx="8929718" cy="694814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4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7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095">
                <a:tc gridSpan="2"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rgbClr val="FF0000"/>
                          </a:solidFill>
                        </a:rPr>
                        <a:t>OSOBNA KARTA PROJEKTA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998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NOSITELJ I IDEJNI VLASNIK PROJEKTA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/>
                        <a:t>OSNOVNA</a:t>
                      </a:r>
                      <a:r>
                        <a:rPr lang="hr-HR" sz="1600" b="1" baseline="0" dirty="0"/>
                        <a:t> ŠKOLA PODTUREN</a:t>
                      </a:r>
                      <a:endParaRPr lang="hr-H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998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IDEJNO RJEŠENJE I IZRADA PROJEKTA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/>
                        <a:t>Marijana Cerovec</a:t>
                      </a:r>
                    </a:p>
                    <a:p>
                      <a:pPr algn="ctr"/>
                      <a:r>
                        <a:rPr lang="hr-HR" sz="1600" b="0" dirty="0"/>
                        <a:t>Martina</a:t>
                      </a:r>
                      <a:r>
                        <a:rPr lang="hr-HR" sz="1600" b="0" baseline="0" dirty="0"/>
                        <a:t> Jalšovec</a:t>
                      </a:r>
                      <a:endParaRPr lang="hr-HR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155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OPĆI</a:t>
                      </a:r>
                      <a:r>
                        <a:rPr lang="hr-HR" sz="1600" baseline="0" dirty="0"/>
                        <a:t> CILJ</a:t>
                      </a:r>
                      <a:endParaRPr lang="hr-H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/>
                        <a:t>Promicanje</a:t>
                      </a:r>
                      <a:r>
                        <a:rPr lang="en-GB" sz="1600" b="1" dirty="0"/>
                        <a:t> </a:t>
                      </a:r>
                      <a:r>
                        <a:rPr lang="en-GB" sz="1600" b="1" dirty="0" err="1"/>
                        <a:t>jednakih</a:t>
                      </a:r>
                      <a:r>
                        <a:rPr lang="en-GB" sz="1600" b="1" dirty="0"/>
                        <a:t> </a:t>
                      </a:r>
                      <a:r>
                        <a:rPr lang="en-GB" sz="1600" b="1" dirty="0" err="1"/>
                        <a:t>mogu</a:t>
                      </a:r>
                      <a:r>
                        <a:rPr lang="hr-HR" sz="1600" b="1" dirty="0"/>
                        <a:t>ć</a:t>
                      </a:r>
                      <a:r>
                        <a:rPr lang="en-GB" sz="1600" b="1" dirty="0" err="1"/>
                        <a:t>nosti</a:t>
                      </a:r>
                      <a:r>
                        <a:rPr lang="en-GB" sz="1600" b="1" dirty="0"/>
                        <a:t> u </a:t>
                      </a:r>
                      <a:r>
                        <a:rPr lang="en-GB" sz="1600" b="1" dirty="0" err="1"/>
                        <a:t>pristupu</a:t>
                      </a:r>
                      <a:r>
                        <a:rPr lang="hr-HR" sz="1600" b="1" dirty="0"/>
                        <a:t> </a:t>
                      </a:r>
                      <a:r>
                        <a:rPr lang="en-GB" sz="1600" b="1" dirty="0" err="1"/>
                        <a:t>obrazovanju</a:t>
                      </a:r>
                      <a:r>
                        <a:rPr lang="en-GB" sz="1600" b="1" dirty="0"/>
                        <a:t> </a:t>
                      </a:r>
                      <a:r>
                        <a:rPr lang="en-GB" sz="1600" b="1" dirty="0" err="1"/>
                        <a:t>za</a:t>
                      </a:r>
                      <a:r>
                        <a:rPr lang="en-GB" sz="1600" b="1" dirty="0"/>
                        <a:t> </a:t>
                      </a:r>
                      <a:r>
                        <a:rPr lang="en-GB" sz="1600" b="1" dirty="0" err="1"/>
                        <a:t>skupine</a:t>
                      </a:r>
                      <a:r>
                        <a:rPr lang="en-GB" sz="1600" b="1" dirty="0"/>
                        <a:t> u </a:t>
                      </a:r>
                      <a:r>
                        <a:rPr lang="en-GB" sz="1600" b="1" dirty="0" err="1"/>
                        <a:t>nepovoljnom</a:t>
                      </a:r>
                      <a:r>
                        <a:rPr lang="en-GB" sz="1600" b="1" dirty="0"/>
                        <a:t> polo</a:t>
                      </a:r>
                      <a:r>
                        <a:rPr lang="hr-HR" sz="1600" b="1" dirty="0"/>
                        <a:t>ž</a:t>
                      </a:r>
                      <a:r>
                        <a:rPr lang="en-GB" sz="1600" b="1" dirty="0" err="1"/>
                        <a:t>aju</a:t>
                      </a:r>
                      <a:r>
                        <a:rPr lang="en-GB" sz="1600" b="1" dirty="0"/>
                        <a:t> </a:t>
                      </a:r>
                      <a:r>
                        <a:rPr lang="en-GB" sz="1600" b="1" dirty="0" err="1"/>
                        <a:t>kroz</a:t>
                      </a:r>
                      <a:r>
                        <a:rPr lang="en-GB" sz="1600" b="1" dirty="0"/>
                        <a:t> </a:t>
                      </a:r>
                      <a:r>
                        <a:rPr lang="en-GB" sz="1600" b="1" dirty="0" err="1"/>
                        <a:t>pru</a:t>
                      </a:r>
                      <a:r>
                        <a:rPr lang="hr-HR" sz="1600" b="1" dirty="0"/>
                        <a:t>ž</a:t>
                      </a:r>
                      <a:r>
                        <a:rPr lang="en-GB" sz="1600" b="1" dirty="0" err="1"/>
                        <a:t>anje</a:t>
                      </a:r>
                      <a:r>
                        <a:rPr lang="en-GB" sz="1600" b="1" dirty="0"/>
                        <a:t> </a:t>
                      </a:r>
                      <a:r>
                        <a:rPr lang="en-GB" sz="1600" b="1" dirty="0" err="1"/>
                        <a:t>relevantnih</a:t>
                      </a:r>
                      <a:r>
                        <a:rPr lang="en-GB" sz="1600" b="1" dirty="0"/>
                        <a:t> </a:t>
                      </a:r>
                      <a:r>
                        <a:rPr lang="en-GB" sz="1600" b="1" dirty="0" err="1"/>
                        <a:t>usluga</a:t>
                      </a:r>
                      <a:endParaRPr lang="hr-H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155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SPECIFIČNI CILJ 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/>
                        <a:t>Smanjenje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obrazovne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nejednakosti</a:t>
                      </a:r>
                      <a:r>
                        <a:rPr lang="en-GB" sz="1600" dirty="0"/>
                        <a:t> u </a:t>
                      </a:r>
                      <a:r>
                        <a:rPr lang="en-GB" sz="1600" dirty="0" err="1"/>
                        <a:t>razrednim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odjelima</a:t>
                      </a:r>
                      <a:r>
                        <a:rPr lang="hr-HR" sz="1600" dirty="0"/>
                        <a:t>, </a:t>
                      </a:r>
                      <a:r>
                        <a:rPr lang="en-GB" sz="1600" dirty="0" err="1"/>
                        <a:t>ostvarivanje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boljih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obrazovnih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rezultata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</a:t>
                      </a:r>
                      <a:r>
                        <a:rPr lang="en-GB" sz="1600" dirty="0"/>
                        <a:t> vi</a:t>
                      </a:r>
                      <a:r>
                        <a:rPr lang="hr-HR" sz="1600" dirty="0"/>
                        <a:t>š</a:t>
                      </a:r>
                      <a:r>
                        <a:rPr lang="en-GB" sz="1600" dirty="0"/>
                        <a:t>e </a:t>
                      </a:r>
                      <a:r>
                        <a:rPr lang="en-GB" sz="1600" dirty="0" err="1"/>
                        <a:t>razine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usvojenosti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znanja</a:t>
                      </a:r>
                      <a:r>
                        <a:rPr lang="en-GB" sz="1600" dirty="0"/>
                        <a:t> me</a:t>
                      </a:r>
                      <a:r>
                        <a:rPr lang="hr-HR" sz="1600" dirty="0"/>
                        <a:t>đ</a:t>
                      </a:r>
                      <a:r>
                        <a:rPr lang="en-GB" sz="1600" dirty="0"/>
                        <a:t>u </a:t>
                      </a:r>
                      <a:r>
                        <a:rPr lang="en-GB" sz="1600" dirty="0" err="1"/>
                        <a:t>u</a:t>
                      </a:r>
                      <a:r>
                        <a:rPr lang="hr-HR" sz="1600" dirty="0"/>
                        <a:t>č</a:t>
                      </a:r>
                      <a:r>
                        <a:rPr lang="en-GB" sz="1600" dirty="0" err="1"/>
                        <a:t>enicima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romske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nacionalnosti</a:t>
                      </a:r>
                      <a:r>
                        <a:rPr lang="hr-HR" sz="16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6312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SPECIFIČNI CILJ 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/>
                        <a:t> </a:t>
                      </a:r>
                      <a:r>
                        <a:rPr lang="en-GB" sz="1600" dirty="0" err="1"/>
                        <a:t>Edukacija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romskih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roditelja</a:t>
                      </a:r>
                      <a:r>
                        <a:rPr lang="en-GB" sz="1600" dirty="0"/>
                        <a:t> u </a:t>
                      </a:r>
                      <a:r>
                        <a:rPr lang="en-GB" sz="1600" dirty="0" err="1"/>
                        <a:t>podru</a:t>
                      </a:r>
                      <a:r>
                        <a:rPr lang="hr-HR" sz="1600" dirty="0"/>
                        <a:t>č</a:t>
                      </a:r>
                      <a:r>
                        <a:rPr lang="en-GB" sz="1600" dirty="0" err="1"/>
                        <a:t>ju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odgovornog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roditeljstva</a:t>
                      </a:r>
                      <a:r>
                        <a:rPr lang="hr-HR" sz="1600" dirty="0"/>
                        <a:t>, </a:t>
                      </a:r>
                      <a:r>
                        <a:rPr lang="en-GB" sz="1600" dirty="0" err="1"/>
                        <a:t>prava</a:t>
                      </a:r>
                      <a:r>
                        <a:rPr lang="hr-HR" sz="1600" dirty="0"/>
                        <a:t>, </a:t>
                      </a:r>
                      <a:r>
                        <a:rPr lang="en-GB" sz="1600" dirty="0" err="1"/>
                        <a:t>obveza</a:t>
                      </a:r>
                      <a:r>
                        <a:rPr lang="hr-HR" sz="1600" dirty="0"/>
                        <a:t>, </a:t>
                      </a:r>
                      <a:r>
                        <a:rPr lang="en-GB" sz="1600" dirty="0" err="1"/>
                        <a:t>socijalnih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vje</a:t>
                      </a:r>
                      <a:r>
                        <a:rPr lang="hr-HR" sz="1600" dirty="0"/>
                        <a:t>š</a:t>
                      </a:r>
                      <a:r>
                        <a:rPr lang="en-GB" sz="1600" dirty="0" err="1"/>
                        <a:t>tina</a:t>
                      </a:r>
                      <a:r>
                        <a:rPr lang="hr-HR" sz="1600" dirty="0"/>
                        <a:t>; </a:t>
                      </a:r>
                      <a:r>
                        <a:rPr lang="en-GB" sz="1600" dirty="0" err="1"/>
                        <a:t>stimuliranje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pobolj</a:t>
                      </a:r>
                      <a:r>
                        <a:rPr lang="hr-HR" sz="1600" dirty="0"/>
                        <a:t>š</a:t>
                      </a:r>
                      <a:r>
                        <a:rPr lang="en-GB" sz="1600" dirty="0" err="1"/>
                        <a:t>anje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suradnje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izme</a:t>
                      </a:r>
                      <a:r>
                        <a:rPr lang="hr-HR" sz="1600" dirty="0"/>
                        <a:t>đ</a:t>
                      </a:r>
                      <a:r>
                        <a:rPr lang="en-GB" sz="1600" dirty="0"/>
                        <a:t>u </a:t>
                      </a:r>
                      <a:r>
                        <a:rPr lang="en-GB" sz="1600" dirty="0" err="1"/>
                        <a:t>u</a:t>
                      </a:r>
                      <a:r>
                        <a:rPr lang="hr-HR" sz="1600" dirty="0"/>
                        <a:t>č</a:t>
                      </a:r>
                      <a:r>
                        <a:rPr lang="en-GB" sz="1600" dirty="0" err="1"/>
                        <a:t>enika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romske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nacionalosti</a:t>
                      </a:r>
                      <a:r>
                        <a:rPr lang="hr-HR" sz="1600" dirty="0"/>
                        <a:t>, </a:t>
                      </a:r>
                      <a:r>
                        <a:rPr lang="en-GB" sz="1600" dirty="0" err="1"/>
                        <a:t>njihovih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roditelja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te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lokalne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zajednice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</a:t>
                      </a:r>
                      <a:r>
                        <a:rPr lang="en-GB" sz="1600" dirty="0"/>
                        <a:t> u</a:t>
                      </a:r>
                      <a:r>
                        <a:rPr lang="hr-HR" sz="1600" dirty="0"/>
                        <a:t>č</a:t>
                      </a:r>
                      <a:r>
                        <a:rPr lang="en-GB" sz="1600" dirty="0" err="1"/>
                        <a:t>itelja</a:t>
                      </a:r>
                      <a:r>
                        <a:rPr lang="hr-HR" sz="1600" dirty="0"/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7155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CILJNE SKUPINE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r-HR" sz="1600" b="1" dirty="0"/>
                        <a:t>UČENICI </a:t>
                      </a:r>
                      <a:r>
                        <a:rPr lang="hr-HR" sz="1600" dirty="0"/>
                        <a:t>ROMSKE</a:t>
                      </a:r>
                      <a:r>
                        <a:rPr lang="hr-HR" sz="1600" baseline="0" dirty="0"/>
                        <a:t> NACIONALNOSTI (1.-5. r)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r-HR" sz="1600" b="1" baseline="0" dirty="0"/>
                        <a:t>RODITELJI</a:t>
                      </a:r>
                      <a:r>
                        <a:rPr lang="hr-HR" sz="1600" baseline="0" dirty="0"/>
                        <a:t> ROMSKE NACIONALNOSTI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r-HR" sz="1600" b="1" baseline="0" dirty="0"/>
                        <a:t>UČITELJI I STRUČNI SURADNICI </a:t>
                      </a:r>
                      <a:r>
                        <a:rPr lang="hr-HR" sz="1600" baseline="0" dirty="0"/>
                        <a:t>OŠ PODTUREN</a:t>
                      </a:r>
                      <a:endParaRPr lang="hr-H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095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VRIJEDNOST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>
                          <a:solidFill>
                            <a:srgbClr val="FF0000"/>
                          </a:solidFill>
                        </a:rPr>
                        <a:t>147.094,27 EUR ( doprinos EU 92,68%)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095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TRAJANJE</a:t>
                      </a:r>
                      <a:r>
                        <a:rPr lang="hr-HR" sz="1600" baseline="0" dirty="0"/>
                        <a:t> PROJEKTA</a:t>
                      </a:r>
                      <a:endParaRPr lang="hr-H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/>
                        <a:t>15 mjeseci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32943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PARTNERI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/>
                        <a:t>MEĐIMURSKA ŽUPANIJA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/>
                        <a:t>OPĆINA PODTUREN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/>
                        <a:t>UDRUGA ZA PROMICANJE KVALITETE ŽIVLJENJA PODTUREN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24" y="2643182"/>
            <a:ext cx="7630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Hvala na pozornosti!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Romi u Hrvatskoj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Kao nomadi u 14. stoljeć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20" y="1428736"/>
          <a:ext cx="6000792" cy="4572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4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106">
                <a:tc>
                  <a:txBody>
                    <a:bodyPr/>
                    <a:lstStyle/>
                    <a:p>
                      <a:r>
                        <a:rPr lang="hr-HR" dirty="0"/>
                        <a:t>KARAKTERISTIKA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REALIZACIJA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54">
                <a:tc>
                  <a:txBody>
                    <a:bodyPr/>
                    <a:lstStyle/>
                    <a:p>
                      <a:r>
                        <a:rPr lang="hr-HR" dirty="0"/>
                        <a:t>Prvi spomen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14. st, Dubrovnik, 1688. Međimurje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106">
                <a:tc>
                  <a:txBody>
                    <a:bodyPr/>
                    <a:lstStyle/>
                    <a:p>
                      <a:r>
                        <a:rPr lang="hr-HR" dirty="0"/>
                        <a:t>Trajno naseljavanje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1866. ,Podturen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241">
                <a:tc>
                  <a:txBody>
                    <a:bodyPr/>
                    <a:lstStyle/>
                    <a:p>
                      <a:r>
                        <a:rPr lang="hr-HR" dirty="0"/>
                        <a:t>Govor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Ljim</a:t>
                      </a:r>
                      <a:r>
                        <a:rPr lang="hr-HR" baseline="0" dirty="0"/>
                        <a:t>b d’bajaš (36,5%)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106">
                <a:tc>
                  <a:txBody>
                    <a:bodyPr/>
                    <a:lstStyle/>
                    <a:p>
                      <a:r>
                        <a:rPr lang="hr-HR" dirty="0"/>
                        <a:t>Status nacionalne</a:t>
                      </a:r>
                      <a:r>
                        <a:rPr lang="hr-HR" baseline="0" dirty="0"/>
                        <a:t> manjine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1974.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106">
                <a:tc>
                  <a:txBody>
                    <a:bodyPr/>
                    <a:lstStyle/>
                    <a:p>
                      <a:r>
                        <a:rPr lang="hr-HR" dirty="0"/>
                        <a:t>Broj stanovnika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106">
                <a:tc>
                  <a:txBody>
                    <a:bodyPr/>
                    <a:lstStyle/>
                    <a:p>
                      <a:r>
                        <a:rPr lang="hr-HR" dirty="0"/>
                        <a:t>Siromaštvo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76% Roma, 20% ostali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106">
                <a:tc>
                  <a:txBody>
                    <a:bodyPr/>
                    <a:lstStyle/>
                    <a:p>
                      <a:r>
                        <a:rPr lang="hr-HR" dirty="0"/>
                        <a:t>‘’drop out’’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50% u 5. r OŠ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6215074" y="1500174"/>
          <a:ext cx="2690810" cy="231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6215074" y="4214818"/>
          <a:ext cx="2762248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34400" cy="342880"/>
          </a:xfrm>
        </p:spPr>
        <p:txBody>
          <a:bodyPr>
            <a:noAutofit/>
          </a:bodyPr>
          <a:lstStyle/>
          <a:p>
            <a:r>
              <a:rPr lang="hr-HR" sz="2800" b="1" dirty="0"/>
              <a:t>Karakteristike Roma i ostalih naroda u RH....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57158" y="1357298"/>
          <a:ext cx="8504238" cy="3930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4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723">
                <a:tc>
                  <a:txBody>
                    <a:bodyPr/>
                    <a:lstStyle/>
                    <a:p>
                      <a:r>
                        <a:rPr lang="hr-HR" dirty="0"/>
                        <a:t>OBILJEŽJE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ROMI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OSTALI NARODI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723">
                <a:tc>
                  <a:txBody>
                    <a:bodyPr/>
                    <a:lstStyle/>
                    <a:p>
                      <a:r>
                        <a:rPr lang="hr-HR" dirty="0"/>
                        <a:t>Pismenost</a:t>
                      </a:r>
                      <a:r>
                        <a:rPr lang="hr-HR" baseline="0" dirty="0"/>
                        <a:t> 16+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84 %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723">
                <a:tc>
                  <a:txBody>
                    <a:bodyPr/>
                    <a:lstStyle/>
                    <a:p>
                      <a:r>
                        <a:rPr lang="hr-HR" dirty="0"/>
                        <a:t>Predškolski odgoj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723">
                <a:tc>
                  <a:txBody>
                    <a:bodyPr/>
                    <a:lstStyle/>
                    <a:p>
                      <a:r>
                        <a:rPr lang="hr-HR" dirty="0"/>
                        <a:t>Završena OŠ (16-24)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723">
                <a:tc>
                  <a:txBody>
                    <a:bodyPr/>
                    <a:lstStyle/>
                    <a:p>
                      <a:r>
                        <a:rPr lang="hr-HR" dirty="0"/>
                        <a:t>Bez</a:t>
                      </a:r>
                      <a:r>
                        <a:rPr lang="hr-HR" baseline="0" dirty="0"/>
                        <a:t> završene OŠ 18+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74 -82,5 %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723">
                <a:tc>
                  <a:txBody>
                    <a:bodyPr/>
                    <a:lstStyle/>
                    <a:p>
                      <a:r>
                        <a:rPr lang="hr-HR" dirty="0"/>
                        <a:t>Upisana </a:t>
                      </a:r>
                      <a:r>
                        <a:rPr lang="hr-HR" baseline="0" dirty="0"/>
                        <a:t>srednja škola (16-24)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723">
                <a:tc>
                  <a:txBody>
                    <a:bodyPr/>
                    <a:lstStyle/>
                    <a:p>
                      <a:r>
                        <a:rPr lang="hr-HR" dirty="0"/>
                        <a:t>Trajanje školovanja (godine)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723">
                <a:tc>
                  <a:txBody>
                    <a:bodyPr/>
                    <a:lstStyle/>
                    <a:p>
                      <a:r>
                        <a:rPr lang="hr-HR" dirty="0"/>
                        <a:t>SSS kvalifikacija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723">
                <a:tc>
                  <a:txBody>
                    <a:bodyPr/>
                    <a:lstStyle/>
                    <a:p>
                      <a:r>
                        <a:rPr lang="hr-HR" dirty="0"/>
                        <a:t>VŠS, VSS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0-1% 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7158" y="5357826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Podaci iz istraživanja: </a:t>
            </a:r>
            <a:r>
              <a:rPr lang="hr-HR" dirty="0"/>
              <a:t>FRA Europska agencija za temeljna ljudska prava, UNDP, Svjetska banka, Europska komisija, REF (2011.-2014.)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FRA, UNDP, WB – 11 EU zemalja</a:t>
            </a:r>
            <a:br>
              <a:rPr lang="hr-HR" b="1" dirty="0"/>
            </a:br>
            <a:r>
              <a:rPr lang="hr-HR" b="1" dirty="0"/>
              <a:t>Karakteristike Roma 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57158" y="1428737"/>
          <a:ext cx="8504238" cy="4857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2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160">
                <a:tc>
                  <a:txBody>
                    <a:bodyPr/>
                    <a:lstStyle/>
                    <a:p>
                      <a:r>
                        <a:rPr lang="hr-HR" dirty="0"/>
                        <a:t>Dječji vrtić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160">
                <a:tc>
                  <a:txBody>
                    <a:bodyPr/>
                    <a:lstStyle/>
                    <a:p>
                      <a:r>
                        <a:rPr lang="hr-HR" dirty="0"/>
                        <a:t>Polaznost</a:t>
                      </a:r>
                      <a:r>
                        <a:rPr lang="hr-HR" baseline="0" dirty="0"/>
                        <a:t> OŠ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9/10 djece (osim u BU, GR, RU)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160">
                <a:tc>
                  <a:txBody>
                    <a:bodyPr/>
                    <a:lstStyle/>
                    <a:p>
                      <a:r>
                        <a:rPr lang="hr-HR" dirty="0"/>
                        <a:t>Završena SŠ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160">
                <a:tc>
                  <a:txBody>
                    <a:bodyPr/>
                    <a:lstStyle/>
                    <a:p>
                      <a:r>
                        <a:rPr lang="hr-HR" dirty="0"/>
                        <a:t>Zaposlenost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160">
                <a:tc>
                  <a:txBody>
                    <a:bodyPr/>
                    <a:lstStyle/>
                    <a:p>
                      <a:r>
                        <a:rPr lang="hr-HR" dirty="0"/>
                        <a:t>Zdravstvene tegobe (35-54)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160">
                <a:tc>
                  <a:txBody>
                    <a:bodyPr/>
                    <a:lstStyle/>
                    <a:p>
                      <a:r>
                        <a:rPr lang="hr-HR" dirty="0"/>
                        <a:t>Bez osiguranja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4505">
                <a:tc>
                  <a:txBody>
                    <a:bodyPr/>
                    <a:lstStyle/>
                    <a:p>
                      <a:r>
                        <a:rPr lang="hr-HR" dirty="0"/>
                        <a:t>Bez kuhinje, unutarnjeg</a:t>
                      </a:r>
                      <a:r>
                        <a:rPr lang="hr-HR" baseline="0" dirty="0"/>
                        <a:t> wc-a, kupaonice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45%</a:t>
                      </a:r>
                      <a:r>
                        <a:rPr kumimoji="0" lang="hr-H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hr-HR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hr-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50 % kućanstava nema kupaonicu, a 46,5 % pitku vodu. Vlastito računalo posjeduje tek 21,8 % kućanstava, a njih samo 16,3 % i internetsku vezu.)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160">
                <a:tc>
                  <a:txBody>
                    <a:bodyPr/>
                    <a:lstStyle/>
                    <a:p>
                      <a:r>
                        <a:rPr lang="hr-HR" dirty="0"/>
                        <a:t>Prihodi</a:t>
                      </a:r>
                      <a:r>
                        <a:rPr lang="hr-HR" baseline="0" dirty="0"/>
                        <a:t> ispod minimalnih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160">
                <a:tc>
                  <a:txBody>
                    <a:bodyPr/>
                    <a:lstStyle/>
                    <a:p>
                      <a:r>
                        <a:rPr lang="hr-HR" dirty="0"/>
                        <a:t>Osjećaj nepovoljnog položaja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428596" y="357166"/>
            <a:ext cx="8429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</a:rPr>
              <a:t>Međimurska</a:t>
            </a:r>
            <a:r>
              <a:rPr lang="hr-HR" sz="2000" b="1" dirty="0">
                <a:solidFill>
                  <a:srgbClr val="FF0000"/>
                </a:solidFill>
              </a:rPr>
              <a:t> županija i pripadnici romske nacionalne manjine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34" y="1428736"/>
            <a:ext cx="2714625" cy="369888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hr-HR" dirty="0"/>
              <a:t> POVRŠINA</a:t>
            </a:r>
            <a:r>
              <a:rPr lang="en-GB" dirty="0"/>
              <a:t>– 729</a:t>
            </a:r>
            <a:r>
              <a:rPr lang="hr-HR" dirty="0"/>
              <a:t> km2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00100" y="1928802"/>
            <a:ext cx="4929222" cy="369332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hr-HR" dirty="0"/>
              <a:t> UKUPNI BROJ STANOVNIKA -118 426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7158" y="2357430"/>
            <a:ext cx="5143536" cy="369332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hr-HR" dirty="0"/>
              <a:t> Pripadnici romske nacionalne manjine- 7 % 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2143108" y="3000372"/>
            <a:ext cx="6429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5721" y="3429001"/>
            <a:ext cx="8286808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1600" dirty="0"/>
              <a:t> MLADOST POPULACIJE: </a:t>
            </a:r>
            <a:r>
              <a:rPr lang="hr-HR" sz="1600" dirty="0">
                <a:solidFill>
                  <a:srgbClr val="FF0000"/>
                </a:solidFill>
              </a:rPr>
              <a:t>60 % osoba mlađe od 18 godina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/>
              <a:t>NEZAPOSLENOST: </a:t>
            </a:r>
            <a:r>
              <a:rPr lang="hr-HR" sz="1600" dirty="0">
                <a:solidFill>
                  <a:srgbClr val="FF0000"/>
                </a:solidFill>
              </a:rPr>
              <a:t>93% ( 82% nikad nije bilo zaposleno)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/>
              <a:t> NISKI STUPANJ OBRAZOVANJA (</a:t>
            </a:r>
            <a:r>
              <a:rPr lang="hr-HR" sz="1600" dirty="0">
                <a:solidFill>
                  <a:srgbClr val="FF0000"/>
                </a:solidFill>
              </a:rPr>
              <a:t>2007. = 82,5 % BEZ ZAVRŠENE OSNOVNE ŠKOLE</a:t>
            </a:r>
            <a:r>
              <a:rPr lang="hr-HR" sz="1600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/>
              <a:t> NEDOSTATNO POZNAVANJE HRVATSKOG JEZIKA</a:t>
            </a:r>
          </a:p>
          <a:p>
            <a:pPr>
              <a:buFont typeface="Wingdings" pitchFamily="2" charset="2"/>
              <a:buChar char="Ø"/>
            </a:pPr>
            <a:r>
              <a:rPr lang="hr-HR" sz="1600" dirty="0"/>
              <a:t> SLABA PROHODNOST U OBRAZOVNOM SUSTAVU </a:t>
            </a:r>
          </a:p>
          <a:p>
            <a:pPr>
              <a:buFont typeface="Wingdings" pitchFamily="2" charset="2"/>
              <a:buChar char="Ø"/>
            </a:pPr>
            <a:endParaRPr lang="hr-HR" sz="1600" dirty="0"/>
          </a:p>
          <a:p>
            <a:r>
              <a:rPr lang="hr-HR" sz="1600" dirty="0">
                <a:solidFill>
                  <a:srgbClr val="00B050"/>
                </a:solidFill>
              </a:rPr>
              <a:t>                      </a:t>
            </a:r>
            <a:r>
              <a:rPr lang="hr-HR" sz="1600" b="1" dirty="0">
                <a:solidFill>
                  <a:srgbClr val="00B050"/>
                </a:solidFill>
              </a:rPr>
              <a:t>Slika 1</a:t>
            </a:r>
            <a:r>
              <a:rPr lang="hr-HR" sz="1600" dirty="0">
                <a:solidFill>
                  <a:srgbClr val="00B050"/>
                </a:solidFill>
              </a:rPr>
              <a:t>. </a:t>
            </a:r>
            <a:r>
              <a:rPr lang="hr-HR" sz="1600" i="1" dirty="0">
                <a:solidFill>
                  <a:srgbClr val="00B050"/>
                </a:solidFill>
              </a:rPr>
              <a:t>Prohodnost učenika Roma </a:t>
            </a:r>
          </a:p>
          <a:p>
            <a:r>
              <a:rPr lang="hr-HR" sz="1600" i="1" dirty="0">
                <a:solidFill>
                  <a:srgbClr val="00B050"/>
                </a:solidFill>
              </a:rPr>
              <a:t>                     u Međimurju kraj šk.god. 2008./09</a:t>
            </a:r>
            <a:r>
              <a:rPr lang="hr-HR" sz="1600" dirty="0">
                <a:solidFill>
                  <a:srgbClr val="00B050"/>
                </a:solidFill>
              </a:rPr>
              <a:t>. ( %)</a:t>
            </a:r>
          </a:p>
          <a:p>
            <a:r>
              <a:rPr lang="hr-HR" sz="1600" dirty="0">
                <a:solidFill>
                  <a:srgbClr val="00B050"/>
                </a:solidFill>
              </a:rPr>
              <a:t>                                   </a:t>
            </a:r>
            <a:r>
              <a:rPr lang="hr-HR" sz="1600" b="1" i="1" dirty="0">
                <a:solidFill>
                  <a:srgbClr val="00B050"/>
                </a:solidFill>
              </a:rPr>
              <a:t>UK. UČ.: 1489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5857884" y="4572008"/>
          <a:ext cx="3000396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Content Placeholder 3" descr="kart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857232"/>
            <a:ext cx="333240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12" grpId="0">
        <p:bldAsOne/>
      </p:bldGraphic>
      <p:bldGraphic spid="12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Ciljevi suvremenog odgoja i obrazovanja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8229600" cy="491174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hr-HR" dirty="0"/>
              <a:t> </a:t>
            </a:r>
            <a:r>
              <a:rPr lang="hr-HR" sz="2400" dirty="0"/>
              <a:t>OSPOSOBLJAVANJE UČENIKA ZA PREUZIMANJE AKTIVNE ULOGE U DRUŠTVU UZ OSTVARENJE MAKSIMUMA VLASTITIH POTENCIJALA.</a:t>
            </a:r>
          </a:p>
          <a:p>
            <a:pPr>
              <a:buNone/>
            </a:pPr>
            <a:endParaRPr lang="hr-HR" sz="2400" dirty="0"/>
          </a:p>
          <a:p>
            <a:pPr>
              <a:buFont typeface="Wingdings" pitchFamily="2" charset="2"/>
              <a:buChar char="q"/>
            </a:pPr>
            <a:r>
              <a:rPr lang="hr-HR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ZADACI ZA OBRAZOVNI SUSTAV  REPUBLIKE HRVATSKE UNUTAR </a:t>
            </a:r>
            <a:r>
              <a:rPr lang="hr-HR" sz="2400" b="1" dirty="0">
                <a:solidFill>
                  <a:srgbClr val="FF0000"/>
                </a:solidFill>
              </a:rPr>
              <a:t>STRATEGIJE EUROPA 2020:</a:t>
            </a:r>
          </a:p>
          <a:p>
            <a:pPr>
              <a:buFontTx/>
              <a:buChar char="-"/>
            </a:pPr>
            <a:r>
              <a:rPr lang="hr-HR" sz="2400" dirty="0"/>
              <a:t>Smanjenje siromaštva</a:t>
            </a:r>
          </a:p>
          <a:p>
            <a:pPr>
              <a:buFontTx/>
              <a:buChar char="-"/>
            </a:pPr>
            <a:r>
              <a:rPr lang="hr-HR" sz="2400" dirty="0"/>
              <a:t>Smanjenje broja učenika koji prerano prekidaju školovanja na ispod 10 %</a:t>
            </a:r>
          </a:p>
          <a:p>
            <a:pPr>
              <a:buNone/>
            </a:pPr>
            <a:endParaRPr lang="hr-H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</a:t>
            </a:r>
            <a:r>
              <a:rPr kumimoji="0" lang="hr-H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hr-H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714380"/>
          </a:xfrm>
        </p:spPr>
        <p:txBody>
          <a:bodyPr>
            <a:normAutofit fontScale="90000"/>
          </a:bodyPr>
          <a:lstStyle/>
          <a:p>
            <a:pPr algn="l"/>
            <a:r>
              <a:rPr lang="hr-HR" sz="2400" dirty="0">
                <a:solidFill>
                  <a:srgbClr val="FF0000"/>
                </a:solidFill>
              </a:rPr>
              <a:t>Učenici u Hrvatskoj čine nehomogenu skupinu, </a:t>
            </a:r>
            <a:br>
              <a:rPr lang="hr-HR" sz="2400" dirty="0">
                <a:solidFill>
                  <a:srgbClr val="FF0000"/>
                </a:solidFill>
              </a:rPr>
            </a:br>
            <a:r>
              <a:rPr lang="hr-HR" sz="2400" dirty="0">
                <a:solidFill>
                  <a:srgbClr val="FF0000"/>
                </a:solidFill>
              </a:rPr>
              <a:t>polariziranu po sljedećim faktorima: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"/>
          </p:nvPr>
        </p:nvSpPr>
        <p:spPr>
          <a:xfrm>
            <a:off x="500035" y="2643181"/>
            <a:ext cx="8186766" cy="348298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hr-HR" sz="2400" dirty="0"/>
              <a:t>Obrazovna postignuća</a:t>
            </a:r>
          </a:p>
          <a:p>
            <a:pPr>
              <a:buFont typeface="Wingdings" pitchFamily="2" charset="2"/>
              <a:buChar char="q"/>
            </a:pPr>
            <a:r>
              <a:rPr lang="hr-HR" sz="2400" dirty="0"/>
              <a:t>Socioprofesionalni status roditelja</a:t>
            </a:r>
          </a:p>
          <a:p>
            <a:pPr>
              <a:buFont typeface="Wingdings" pitchFamily="2" charset="2"/>
              <a:buChar char="q"/>
            </a:pPr>
            <a:r>
              <a:rPr lang="hr-HR" sz="2400" dirty="0"/>
              <a:t>Stupanj zrelosti u odnosu na kronološku dob</a:t>
            </a:r>
          </a:p>
          <a:p>
            <a:pPr>
              <a:buFont typeface="Wingdings" pitchFamily="2" charset="2"/>
              <a:buChar char="q"/>
            </a:pPr>
            <a:r>
              <a:rPr lang="hr-HR" sz="2400" dirty="0"/>
              <a:t>Socijalno podrijetlo</a:t>
            </a:r>
          </a:p>
          <a:p>
            <a:pPr>
              <a:buFont typeface="Wingdings" pitchFamily="2" charset="2"/>
              <a:buChar char="q"/>
            </a:pPr>
            <a:r>
              <a:rPr lang="hr-HR" sz="2400" dirty="0"/>
              <a:t>Tip socijalizacije u odnosu na spolnu pripadnost</a:t>
            </a:r>
          </a:p>
          <a:p>
            <a:pPr>
              <a:buFont typeface="Wingdings" pitchFamily="2" charset="2"/>
              <a:buChar char="q"/>
            </a:pPr>
            <a:r>
              <a:rPr lang="hr-HR" sz="2400" dirty="0"/>
              <a:t>Stupanj urbaniziranosti uže sredine</a:t>
            </a:r>
          </a:p>
          <a:p>
            <a:pPr>
              <a:buFont typeface="Wingdings" pitchFamily="2" charset="2"/>
              <a:buChar char="q"/>
            </a:pPr>
            <a:r>
              <a:rPr lang="hr-HR" sz="2400" dirty="0"/>
              <a:t>Etnička pripadnost</a:t>
            </a:r>
          </a:p>
          <a:p>
            <a:pPr>
              <a:buFont typeface="Wingdings" pitchFamily="2" charset="2"/>
              <a:buChar char="q"/>
            </a:pPr>
            <a:r>
              <a:rPr lang="hr-HR" sz="2400" dirty="0"/>
              <a:t>Materinski jezik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348" y="285728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PREPREKE U OSTVARENJU CILJEVA SUVREMENOG ODGOJA I OBRAZOVANJA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25470"/>
          </a:xfrm>
        </p:spPr>
        <p:txBody>
          <a:bodyPr>
            <a:no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PROBLEMI U ODGOJU I OBRAZOVANJU PRIPADNIKA ROMSKE NACIONALNE MANJIN</a:t>
            </a:r>
            <a:r>
              <a:rPr lang="hr-HR" sz="20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71604" y="1357298"/>
            <a:ext cx="6786610" cy="4768865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2400" i="1" dirty="0"/>
          </a:p>
          <a:p>
            <a:pPr>
              <a:buFont typeface="Wingdings" pitchFamily="2" charset="2"/>
              <a:buChar char="q"/>
            </a:pPr>
            <a:r>
              <a:rPr lang="hr-HR" sz="2400" dirty="0"/>
              <a:t>Neredovitost polaženja nastave</a:t>
            </a:r>
          </a:p>
          <a:p>
            <a:pPr>
              <a:buFont typeface="Wingdings" pitchFamily="2" charset="2"/>
              <a:buChar char="q"/>
            </a:pPr>
            <a:r>
              <a:rPr lang="hr-HR" sz="2400" dirty="0"/>
              <a:t> Ponavljanje razreda</a:t>
            </a:r>
          </a:p>
          <a:p>
            <a:pPr>
              <a:buFont typeface="Wingdings" pitchFamily="2" charset="2"/>
              <a:buChar char="q"/>
            </a:pPr>
            <a:r>
              <a:rPr lang="hr-HR" sz="2400" dirty="0"/>
              <a:t> Prekidanje školovanja prije završetka obrazovanja</a:t>
            </a:r>
          </a:p>
          <a:p>
            <a:pPr>
              <a:buFont typeface="Wingdings" pitchFamily="2" charset="2"/>
              <a:buChar char="q"/>
            </a:pPr>
            <a:r>
              <a:rPr lang="hr-HR" sz="2400" dirty="0"/>
              <a:t> Roditeljstvo u maloljetničkoj dobi</a:t>
            </a:r>
          </a:p>
          <a:p>
            <a:pPr>
              <a:buFont typeface="Wingdings" pitchFamily="2" charset="2"/>
              <a:buChar char="q"/>
            </a:pPr>
            <a:r>
              <a:rPr lang="hr-HR" sz="2400" dirty="0"/>
              <a:t> Agresivnost i kriminalne radnje</a:t>
            </a:r>
          </a:p>
        </p:txBody>
      </p:sp>
      <p:pic>
        <p:nvPicPr>
          <p:cNvPr id="4" name="Picture 2" descr="C:\Users\Tina\Desktop\ROMI DANA- PREUZEO S MNOV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128996"/>
            <a:ext cx="5429288" cy="2368478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4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2|0.2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377</TotalTime>
  <Words>1555</Words>
  <Application>Microsoft Office PowerPoint</Application>
  <PresentationFormat>On-screen Show (4:3)</PresentationFormat>
  <Paragraphs>314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Algerian</vt:lpstr>
      <vt:lpstr>Arial</vt:lpstr>
      <vt:lpstr>Arial Black</vt:lpstr>
      <vt:lpstr>Calibri</vt:lpstr>
      <vt:lpstr>Comic Sans MS</vt:lpstr>
      <vt:lpstr>Georgia</vt:lpstr>
      <vt:lpstr>Times New Roman</vt:lpstr>
      <vt:lpstr>Wingdings</vt:lpstr>
      <vt:lpstr>Wingdings 2</vt:lpstr>
      <vt:lpstr>Civic</vt:lpstr>
      <vt:lpstr>PowerPoint Presentation</vt:lpstr>
      <vt:lpstr>ROMI U EUROPI</vt:lpstr>
      <vt:lpstr>Romi u Hrvatskoj</vt:lpstr>
      <vt:lpstr>Karakteristike Roma i ostalih naroda u RH....</vt:lpstr>
      <vt:lpstr>FRA, UNDP, WB – 11 EU zemalja Karakteristike Roma </vt:lpstr>
      <vt:lpstr>PowerPoint Presentation</vt:lpstr>
      <vt:lpstr>Ciljevi suvremenog odgoja i obrazovanja</vt:lpstr>
      <vt:lpstr>Učenici u Hrvatskoj čine nehomogenu skupinu,  polariziranu po sljedećim faktorima: </vt:lpstr>
      <vt:lpstr>PROBLEMI U ODGOJU I OBRAZOVANJU PRIPADNIKA ROMSKE NACIONALNE MANJINE</vt:lpstr>
      <vt:lpstr>UZROCI PROBLEMA </vt:lpstr>
      <vt:lpstr>Područja (sektori) poboljšanja inkluzije Roma</vt:lpstr>
      <vt:lpstr>Okvir EU za razvoj nacionalnih strategija (2013.)</vt:lpstr>
      <vt:lpstr>OBLICI PODRŠKE U OBRAZOVANJU U EU</vt:lpstr>
      <vt:lpstr>        ULOGA PEDAGOGA</vt:lpstr>
      <vt:lpstr>ULOGA ROMSKOG POMAGAČA</vt:lpstr>
      <vt:lpstr>  RAD PEDAGOGA  S  RAVNATELJEM I UČITELJIMA  – stvaranje preduvjeta za uspješno poučavanje </vt:lpstr>
      <vt:lpstr>HIPOTEZE I ZADACI ZA RAD  S INOJEZIČNIM UČENICIMA ROMSKE NACIONALNOSTI</vt:lpstr>
      <vt:lpstr>OSNOVNA ŠKOLA PODTUREN</vt:lpstr>
      <vt:lpstr>DANAS...</vt:lpstr>
      <vt:lpstr>PRIKAZ BROJA UČENIKA KOJI SU USPJEŠNO ZAVRŠILI OSNOVNOŠKOLSKO OBRAZOVANJE U OŠ PODTUREN U ODNOSU NA BROJ UPISANIH U PRVI RAZRED U GENERACIJI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Jura</dc:creator>
  <cp:lastModifiedBy>PAN Puntigamer</cp:lastModifiedBy>
  <cp:revision>45</cp:revision>
  <dcterms:created xsi:type="dcterms:W3CDTF">2013-10-24T19:33:59Z</dcterms:created>
  <dcterms:modified xsi:type="dcterms:W3CDTF">2018-10-06T17:07:15Z</dcterms:modified>
</cp:coreProperties>
</file>